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</p:sldMasterIdLst>
  <p:notesMasterIdLst>
    <p:notesMasterId r:id="rId24"/>
  </p:notesMasterIdLst>
  <p:sldIdLst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75" r:id="rId15"/>
    <p:sldId id="287" r:id="rId16"/>
    <p:sldId id="267" r:id="rId17"/>
    <p:sldId id="291" r:id="rId18"/>
    <p:sldId id="292" r:id="rId19"/>
    <p:sldId id="269" r:id="rId20"/>
    <p:sldId id="295" r:id="rId21"/>
    <p:sldId id="293" r:id="rId22"/>
    <p:sldId id="294" r:id="rId2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74" autoAdjust="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5.4240875964742676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6092-4914-B373-74755C84788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6092-4914-B373-74755C84788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6092-4914-B373-74755C847885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6092-4914-B373-74755C847885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6092-4914-B373-74755C847885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6092-4914-B373-74755C847885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6092-4914-B373-74755C847885}"/>
              </c:ext>
            </c:extLst>
          </c:dPt>
          <c:dLbls>
            <c:dLbl>
              <c:idx val="0"/>
              <c:layout>
                <c:manualLayout>
                  <c:x val="1.3001037272421464E-3"/>
                  <c:y val="1.160355642677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92-4914-B373-74755C847885}"/>
                </c:ext>
              </c:extLst>
            </c:dLbl>
            <c:dLbl>
              <c:idx val="1"/>
              <c:layout>
                <c:manualLayout>
                  <c:x val="4.0885967662746816E-3"/>
                  <c:y val="-1.5467080884235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92-4914-B373-74755C847885}"/>
                </c:ext>
              </c:extLst>
            </c:dLbl>
            <c:dLbl>
              <c:idx val="2"/>
              <c:layout>
                <c:manualLayout>
                  <c:x val="-1.54315132320302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92-4914-B373-74755C847885}"/>
                </c:ext>
              </c:extLst>
            </c:dLbl>
            <c:dLbl>
              <c:idx val="3"/>
              <c:layout>
                <c:manualLayout>
                  <c:x val="-2.2403020298393677E-2"/>
                  <c:y val="-4.0076751166973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92-4914-B373-74755C847885}"/>
                </c:ext>
              </c:extLst>
            </c:dLbl>
            <c:dLbl>
              <c:idx val="7"/>
              <c:layout>
                <c:manualLayout>
                  <c:x val="-2.1304925594806786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92-4914-B373-74755C847885}"/>
                </c:ext>
              </c:extLst>
            </c:dLbl>
            <c:dLbl>
              <c:idx val="12"/>
              <c:layout>
                <c:manualLayout>
                  <c:x val="-2.4093528421352178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92-4914-B373-74755C84788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Хохловское </c:v>
                </c:pt>
                <c:pt idx="2">
                  <c:v>Бершетское</c:v>
                </c:pt>
                <c:pt idx="3">
                  <c:v>Заболотское </c:v>
                </c:pt>
                <c:pt idx="4">
                  <c:v>Култаевское </c:v>
                </c:pt>
                <c:pt idx="5">
                  <c:v>Кукуштанское </c:v>
                </c:pt>
                <c:pt idx="6">
                  <c:v>Кондратовское </c:v>
                </c:pt>
                <c:pt idx="7">
                  <c:v>Сылвенское </c:v>
                </c:pt>
                <c:pt idx="8">
                  <c:v>Лобановское </c:v>
                </c:pt>
                <c:pt idx="9">
                  <c:v>Гамовское </c:v>
                </c:pt>
                <c:pt idx="10">
                  <c:v>Фроловское </c:v>
                </c:pt>
                <c:pt idx="11">
                  <c:v>Усть-Качкинское </c:v>
                </c:pt>
                <c:pt idx="12">
                  <c:v>Юго-Камское </c:v>
                </c:pt>
                <c:pt idx="13">
                  <c:v>Двуреченское </c:v>
                </c:pt>
                <c:pt idx="14">
                  <c:v>Савинское </c:v>
                </c:pt>
                <c:pt idx="15">
                  <c:v>Пальниковское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191.06711141711844</c:v>
                </c:pt>
                <c:pt idx="1">
                  <c:v>127.40786878923041</c:v>
                </c:pt>
                <c:pt idx="2">
                  <c:v>110.25490751489284</c:v>
                </c:pt>
                <c:pt idx="3">
                  <c:v>109.25486974987682</c:v>
                </c:pt>
                <c:pt idx="4">
                  <c:v>97.42953071428191</c:v>
                </c:pt>
                <c:pt idx="5">
                  <c:v>95.864376706668963</c:v>
                </c:pt>
                <c:pt idx="6">
                  <c:v>94.996501906852956</c:v>
                </c:pt>
                <c:pt idx="7">
                  <c:v>94.527193469250079</c:v>
                </c:pt>
                <c:pt idx="8">
                  <c:v>87.234989172195284</c:v>
                </c:pt>
                <c:pt idx="9">
                  <c:v>83.761494719564737</c:v>
                </c:pt>
                <c:pt idx="10">
                  <c:v>78.825602208125659</c:v>
                </c:pt>
                <c:pt idx="11">
                  <c:v>78.753249657157085</c:v>
                </c:pt>
                <c:pt idx="12">
                  <c:v>77.846371287651124</c:v>
                </c:pt>
                <c:pt idx="13">
                  <c:v>75.615840788674959</c:v>
                </c:pt>
                <c:pt idx="14">
                  <c:v>56.926058278412164</c:v>
                </c:pt>
                <c:pt idx="15">
                  <c:v>52.460318183059982</c:v>
                </c:pt>
                <c:pt idx="16">
                  <c:v>31.976915712743683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092-4914-B373-74755C847885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6092-4914-B373-74755C84788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C-6092-4914-B373-74755C84788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D-6092-4914-B373-74755C84788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E-6092-4914-B373-74755C84788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F-6092-4914-B373-74755C847885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0-6092-4914-B373-74755C847885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1-6092-4914-B373-74755C847885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2-6092-4914-B373-74755C847885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3-6092-4914-B373-74755C847885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4-6092-4914-B373-74755C847885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5-6092-4914-B373-74755C847885}"/>
              </c:ext>
            </c:extLst>
          </c:dPt>
          <c:dLbls>
            <c:dLbl>
              <c:idx val="1"/>
              <c:layout>
                <c:manualLayout>
                  <c:x val="-1.8516322768261397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092-4914-B373-74755C847885}"/>
                </c:ext>
              </c:extLst>
            </c:dLbl>
            <c:dLbl>
              <c:idx val="2"/>
              <c:layout>
                <c:manualLayout>
                  <c:x val="-2.4093638208865033E-2"/>
                  <c:y val="-3.1291098876035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092-4914-B373-74755C847885}"/>
                </c:ext>
              </c:extLst>
            </c:dLbl>
            <c:dLbl>
              <c:idx val="3"/>
              <c:layout>
                <c:manualLayout>
                  <c:x val="-3.076882877802985E-2"/>
                  <c:y val="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092-4914-B373-74755C847885}"/>
                </c:ext>
              </c:extLst>
            </c:dLbl>
            <c:dLbl>
              <c:idx val="7"/>
              <c:layout>
                <c:manualLayout>
                  <c:x val="-2.6882131247897571E-2"/>
                  <c:y val="1.7928241689440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092-4914-B373-74755C847885}"/>
                </c:ext>
              </c:extLst>
            </c:dLbl>
            <c:dLbl>
              <c:idx val="12"/>
              <c:layout>
                <c:manualLayout>
                  <c:x val="-2.4093528421352178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092-4914-B373-74755C84788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Хохловское </c:v>
                </c:pt>
                <c:pt idx="2">
                  <c:v>Бершетское</c:v>
                </c:pt>
                <c:pt idx="3">
                  <c:v>Заболотское </c:v>
                </c:pt>
                <c:pt idx="4">
                  <c:v>Култаевское </c:v>
                </c:pt>
                <c:pt idx="5">
                  <c:v>Кукуштанское </c:v>
                </c:pt>
                <c:pt idx="6">
                  <c:v>Кондратовское </c:v>
                </c:pt>
                <c:pt idx="7">
                  <c:v>Сылвенское </c:v>
                </c:pt>
                <c:pt idx="8">
                  <c:v>Лобановское </c:v>
                </c:pt>
                <c:pt idx="9">
                  <c:v>Гамовское </c:v>
                </c:pt>
                <c:pt idx="10">
                  <c:v>Фроловское </c:v>
                </c:pt>
                <c:pt idx="11">
                  <c:v>Усть-Качкинское </c:v>
                </c:pt>
                <c:pt idx="12">
                  <c:v>Юго-Камское </c:v>
                </c:pt>
                <c:pt idx="13">
                  <c:v>Двуреченское </c:v>
                </c:pt>
                <c:pt idx="14">
                  <c:v>Савинское </c:v>
                </c:pt>
                <c:pt idx="15">
                  <c:v>Пальниковское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92.829440685222991</c:v>
                </c:pt>
                <c:pt idx="1">
                  <c:v>99.712326449535098</c:v>
                </c:pt>
                <c:pt idx="2">
                  <c:v>93.27052381083638</c:v>
                </c:pt>
                <c:pt idx="3">
                  <c:v>102.28057170929749</c:v>
                </c:pt>
                <c:pt idx="4">
                  <c:v>99.192934010593191</c:v>
                </c:pt>
                <c:pt idx="5">
                  <c:v>99.516663252103001</c:v>
                </c:pt>
                <c:pt idx="6">
                  <c:v>104.25750302426221</c:v>
                </c:pt>
                <c:pt idx="7">
                  <c:v>81.68042436840534</c:v>
                </c:pt>
                <c:pt idx="8">
                  <c:v>98.176768272890911</c:v>
                </c:pt>
                <c:pt idx="9">
                  <c:v>102.37324226716254</c:v>
                </c:pt>
                <c:pt idx="10">
                  <c:v>92.600993781816925</c:v>
                </c:pt>
                <c:pt idx="11">
                  <c:v>101.65595557379783</c:v>
                </c:pt>
                <c:pt idx="12">
                  <c:v>73.411836525052379</c:v>
                </c:pt>
                <c:pt idx="13">
                  <c:v>99.568074130605609</c:v>
                </c:pt>
                <c:pt idx="14">
                  <c:v>96.09819121447029</c:v>
                </c:pt>
                <c:pt idx="15">
                  <c:v>101.61621916725684</c:v>
                </c:pt>
                <c:pt idx="16">
                  <c:v>104.56999655269925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6092-4914-B373-74755C847885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4.8856650883613816E-2"/>
                  <c:y val="-5.7421918069950756E-3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092-4914-B373-74755C847885}"/>
                </c:ext>
              </c:extLst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Платошинское </c:v>
                </c:pt>
                <c:pt idx="1">
                  <c:v>Хохловское </c:v>
                </c:pt>
                <c:pt idx="2">
                  <c:v>Бершетское</c:v>
                </c:pt>
                <c:pt idx="3">
                  <c:v>Заболотское </c:v>
                </c:pt>
                <c:pt idx="4">
                  <c:v>Култаевское </c:v>
                </c:pt>
                <c:pt idx="5">
                  <c:v>Кукуштанское </c:v>
                </c:pt>
                <c:pt idx="6">
                  <c:v>Кондратовское </c:v>
                </c:pt>
                <c:pt idx="7">
                  <c:v>Сылвенское </c:v>
                </c:pt>
                <c:pt idx="8">
                  <c:v>Лобановское </c:v>
                </c:pt>
                <c:pt idx="9">
                  <c:v>Гамовское </c:v>
                </c:pt>
                <c:pt idx="10">
                  <c:v>Фроловское </c:v>
                </c:pt>
                <c:pt idx="11">
                  <c:v>Усть-Качкинское </c:v>
                </c:pt>
                <c:pt idx="12">
                  <c:v>Юго-Камское </c:v>
                </c:pt>
                <c:pt idx="13">
                  <c:v>Двуреченское </c:v>
                </c:pt>
                <c:pt idx="14">
                  <c:v>Савинское </c:v>
                </c:pt>
                <c:pt idx="15">
                  <c:v>Пальниковское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95.7</c:v>
                </c:pt>
                <c:pt idx="1">
                  <c:v>95.7</c:v>
                </c:pt>
                <c:pt idx="2">
                  <c:v>95.7</c:v>
                </c:pt>
                <c:pt idx="3">
                  <c:v>95.7</c:v>
                </c:pt>
                <c:pt idx="4">
                  <c:v>95.7</c:v>
                </c:pt>
                <c:pt idx="5">
                  <c:v>95.7</c:v>
                </c:pt>
                <c:pt idx="6">
                  <c:v>95.7</c:v>
                </c:pt>
                <c:pt idx="7">
                  <c:v>95.7</c:v>
                </c:pt>
                <c:pt idx="8">
                  <c:v>95.7</c:v>
                </c:pt>
                <c:pt idx="9">
                  <c:v>95.7</c:v>
                </c:pt>
                <c:pt idx="10">
                  <c:v>95.7</c:v>
                </c:pt>
                <c:pt idx="11">
                  <c:v>95.7</c:v>
                </c:pt>
                <c:pt idx="12">
                  <c:v>95.7</c:v>
                </c:pt>
                <c:pt idx="13">
                  <c:v>95.7</c:v>
                </c:pt>
                <c:pt idx="14">
                  <c:v>95.7</c:v>
                </c:pt>
                <c:pt idx="15">
                  <c:v>95.7</c:v>
                </c:pt>
                <c:pt idx="16">
                  <c:v>95.7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6092-4914-B373-74755C847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764608"/>
        <c:axId val="93651712"/>
      </c:lineChart>
      <c:catAx>
        <c:axId val="9376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93651712"/>
        <c:crosses val="autoZero"/>
        <c:auto val="1"/>
        <c:lblAlgn val="ctr"/>
        <c:lblOffset val="100"/>
        <c:noMultiLvlLbl val="0"/>
      </c:catAx>
      <c:valAx>
        <c:axId val="93651712"/>
        <c:scaling>
          <c:orientation val="minMax"/>
          <c:max val="2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3764608"/>
        <c:crosses val="autoZero"/>
        <c:crossBetween val="between"/>
        <c:majorUnit val="2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Култаевское </c:v>
                </c:pt>
                <c:pt idx="2">
                  <c:v>Сылвенское </c:v>
                </c:pt>
                <c:pt idx="3">
                  <c:v>Лобановское </c:v>
                </c:pt>
                <c:pt idx="4">
                  <c:v>Савинское </c:v>
                </c:pt>
                <c:pt idx="5">
                  <c:v>Двуреченское </c:v>
                </c:pt>
                <c:pt idx="6">
                  <c:v>Фроловское </c:v>
                </c:pt>
                <c:pt idx="7">
                  <c:v>Кукуштанское </c:v>
                </c:pt>
                <c:pt idx="8">
                  <c:v>Гамовское </c:v>
                </c:pt>
                <c:pt idx="9">
                  <c:v>Усть-Качкинское </c:v>
                </c:pt>
                <c:pt idx="10">
                  <c:v>Юговское</c:v>
                </c:pt>
                <c:pt idx="11">
                  <c:v>Бершетское </c:v>
                </c:pt>
                <c:pt idx="12">
                  <c:v>Юго-Камское </c:v>
                </c:pt>
                <c:pt idx="13">
                  <c:v>Заболотское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2643</c:v>
                </c:pt>
                <c:pt idx="1">
                  <c:v>3150</c:v>
                </c:pt>
                <c:pt idx="2">
                  <c:v>2365</c:v>
                </c:pt>
                <c:pt idx="3">
                  <c:v>1829</c:v>
                </c:pt>
                <c:pt idx="4">
                  <c:v>1137</c:v>
                </c:pt>
                <c:pt idx="5">
                  <c:v>1326</c:v>
                </c:pt>
                <c:pt idx="6">
                  <c:v>1181</c:v>
                </c:pt>
                <c:pt idx="7">
                  <c:v>1648</c:v>
                </c:pt>
                <c:pt idx="8">
                  <c:v>1169</c:v>
                </c:pt>
                <c:pt idx="9">
                  <c:v>1247</c:v>
                </c:pt>
                <c:pt idx="10">
                  <c:v>374</c:v>
                </c:pt>
                <c:pt idx="11">
                  <c:v>508</c:v>
                </c:pt>
                <c:pt idx="12">
                  <c:v>1097</c:v>
                </c:pt>
                <c:pt idx="13">
                  <c:v>335</c:v>
                </c:pt>
                <c:pt idx="14">
                  <c:v>303</c:v>
                </c:pt>
                <c:pt idx="15">
                  <c:v>135</c:v>
                </c:pt>
                <c:pt idx="16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B5-4E23-9D1F-D7B2E6940D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rgbClr val="2FB60A"/>
            </a:solidFill>
            <a:ln>
              <a:solidFill>
                <a:srgbClr val="00FF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4BB5-4E23-9D1F-D7B2E6940DA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BB5-4E23-9D1F-D7B2E6940DA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BB5-4E23-9D1F-D7B2E6940DA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BB5-4E23-9D1F-D7B2E6940DA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4BB5-4E23-9D1F-D7B2E6940DA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4BB5-4E23-9D1F-D7B2E6940DAA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4BB5-4E23-9D1F-D7B2E6940DAA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4BB5-4E23-9D1F-D7B2E6940DA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4BB5-4E23-9D1F-D7B2E6940DAA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4BB5-4E23-9D1F-D7B2E6940DAA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4BB5-4E23-9D1F-D7B2E6940DA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4BB5-4E23-9D1F-D7B2E6940DAA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4BB5-4E23-9D1F-D7B2E6940D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Култаевское </c:v>
                </c:pt>
                <c:pt idx="2">
                  <c:v>Сылвенское </c:v>
                </c:pt>
                <c:pt idx="3">
                  <c:v>Лобановское </c:v>
                </c:pt>
                <c:pt idx="4">
                  <c:v>Савинское </c:v>
                </c:pt>
                <c:pt idx="5">
                  <c:v>Двуреченское </c:v>
                </c:pt>
                <c:pt idx="6">
                  <c:v>Фроловское </c:v>
                </c:pt>
                <c:pt idx="7">
                  <c:v>Кукуштанское </c:v>
                </c:pt>
                <c:pt idx="8">
                  <c:v>Гамовское </c:v>
                </c:pt>
                <c:pt idx="9">
                  <c:v>Усть-Качкинское </c:v>
                </c:pt>
                <c:pt idx="10">
                  <c:v>Юговское</c:v>
                </c:pt>
                <c:pt idx="11">
                  <c:v>Бершетское </c:v>
                </c:pt>
                <c:pt idx="12">
                  <c:v>Юго-Камское </c:v>
                </c:pt>
                <c:pt idx="13">
                  <c:v>Заболотское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3250</c:v>
                </c:pt>
                <c:pt idx="1">
                  <c:v>3107</c:v>
                </c:pt>
                <c:pt idx="2">
                  <c:v>2891</c:v>
                </c:pt>
                <c:pt idx="3">
                  <c:v>2341</c:v>
                </c:pt>
                <c:pt idx="4">
                  <c:v>1943</c:v>
                </c:pt>
                <c:pt idx="5">
                  <c:v>1869</c:v>
                </c:pt>
                <c:pt idx="6">
                  <c:v>1620</c:v>
                </c:pt>
                <c:pt idx="7">
                  <c:v>1532</c:v>
                </c:pt>
                <c:pt idx="8">
                  <c:v>1387</c:v>
                </c:pt>
                <c:pt idx="9">
                  <c:v>1192</c:v>
                </c:pt>
                <c:pt idx="10">
                  <c:v>830</c:v>
                </c:pt>
                <c:pt idx="11">
                  <c:v>671</c:v>
                </c:pt>
                <c:pt idx="12">
                  <c:v>360</c:v>
                </c:pt>
                <c:pt idx="13">
                  <c:v>307</c:v>
                </c:pt>
                <c:pt idx="14">
                  <c:v>262</c:v>
                </c:pt>
                <c:pt idx="15">
                  <c:v>114</c:v>
                </c:pt>
                <c:pt idx="16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4BB5-4E23-9D1F-D7B2E6940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67224832"/>
        <c:axId val="167226368"/>
      </c:barChart>
      <c:catAx>
        <c:axId val="167224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67226368"/>
        <c:crosses val="autoZero"/>
        <c:auto val="1"/>
        <c:lblAlgn val="ctr"/>
        <c:lblOffset val="100"/>
        <c:noMultiLvlLbl val="0"/>
      </c:catAx>
      <c:valAx>
        <c:axId val="167226368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672248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41659969628386E-2"/>
          <c:y val="3.9475073795099888E-2"/>
          <c:w val="0.89951621034584828"/>
          <c:h val="0.5710658486954840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D203-42E1-9D71-2F73B94FFE9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D203-42E1-9D71-2F73B94FFE9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D203-42E1-9D71-2F73B94FFE9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D203-42E1-9D71-2F73B94FFE9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D203-42E1-9D71-2F73B94FFE9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D203-42E1-9D71-2F73B94FFE9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D203-42E1-9D71-2F73B94FFE97}"/>
              </c:ext>
            </c:extLst>
          </c:dPt>
          <c:dLbls>
            <c:dLbl>
              <c:idx val="4"/>
              <c:layout>
                <c:manualLayout>
                  <c:x val="-2.8276432661170265E-2"/>
                  <c:y val="-3.63299426678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03-42E1-9D71-2F73B94FFE97}"/>
                </c:ext>
              </c:extLst>
            </c:dLbl>
            <c:dLbl>
              <c:idx val="5"/>
              <c:layout>
                <c:manualLayout>
                  <c:x val="-3.2459336900988352E-2"/>
                  <c:y val="-3.6329942667868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03-42E1-9D71-2F73B94FFE97}"/>
                </c:ext>
              </c:extLst>
            </c:dLbl>
            <c:dLbl>
              <c:idx val="6"/>
              <c:layout>
                <c:manualLayout>
                  <c:x val="-3.1065035487715657E-2"/>
                  <c:y val="-3.8380748392297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03-42E1-9D71-2F73B94FFE97}"/>
                </c:ext>
              </c:extLst>
            </c:dLbl>
            <c:dLbl>
              <c:idx val="7"/>
              <c:layout>
                <c:manualLayout>
                  <c:x val="-2.6882131247897571E-2"/>
                  <c:y val="-3.2228331219011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03-42E1-9D71-2F73B94FFE97}"/>
                </c:ext>
              </c:extLst>
            </c:dLbl>
            <c:dLbl>
              <c:idx val="11"/>
              <c:layout>
                <c:manualLayout>
                  <c:x val="-3.3853638314261046E-2"/>
                  <c:y val="3.7499063411558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03-42E1-9D71-2F73B94FFE97}"/>
                </c:ext>
              </c:extLst>
            </c:dLbl>
            <c:dLbl>
              <c:idx val="12"/>
              <c:layout>
                <c:manualLayout>
                  <c:x val="-3.8691864218317301E-2"/>
                  <c:y val="3.4761157029063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71-4CDA-8234-A77359C0A4B2}"/>
                </c:ext>
              </c:extLst>
            </c:dLbl>
            <c:dLbl>
              <c:idx val="13"/>
              <c:layout>
                <c:manualLayout>
                  <c:x val="-3.5903261391771912E-2"/>
                  <c:y val="3.68119627534925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03-42E1-9D71-2F73B94FFE97}"/>
                </c:ext>
              </c:extLst>
            </c:dLbl>
            <c:dLbl>
              <c:idx val="14"/>
              <c:layout>
                <c:manualLayout>
                  <c:x val="-4.2219446793897324E-2"/>
                  <c:y val="3.9549869135987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03-42E1-9D71-2F73B94FFE97}"/>
                </c:ext>
              </c:extLst>
            </c:dLbl>
            <c:dLbl>
              <c:idx val="15"/>
              <c:layout>
                <c:manualLayout>
                  <c:x val="-2.5487829834624873E-2"/>
                  <c:y val="4.775309203370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03-42E1-9D71-2F73B94FFE97}"/>
                </c:ext>
              </c:extLst>
            </c:dLbl>
            <c:dLbl>
              <c:idx val="16"/>
              <c:layout>
                <c:manualLayout>
                  <c:x val="-2.9277145840853776E-2"/>
                  <c:y val="-3.961129897784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03-42E1-9D71-2F73B94FFE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Усть-Качкинское</c:v>
                </c:pt>
                <c:pt idx="1">
                  <c:v>Кукуштанское</c:v>
                </c:pt>
                <c:pt idx="2">
                  <c:v>Култаевское</c:v>
                </c:pt>
                <c:pt idx="3">
                  <c:v>Юговское</c:v>
                </c:pt>
                <c:pt idx="4">
                  <c:v>Кондратовское</c:v>
                </c:pt>
                <c:pt idx="5">
                  <c:v>Заболотское</c:v>
                </c:pt>
                <c:pt idx="6">
                  <c:v>Двуреченское</c:v>
                </c:pt>
                <c:pt idx="7">
                  <c:v>Хохловское</c:v>
                </c:pt>
                <c:pt idx="8">
                  <c:v>Пальниковское</c:v>
                </c:pt>
                <c:pt idx="9">
                  <c:v>Фроловское</c:v>
                </c:pt>
                <c:pt idx="10">
                  <c:v>Бершетское</c:v>
                </c:pt>
                <c:pt idx="11">
                  <c:v>Гамовское</c:v>
                </c:pt>
                <c:pt idx="12">
                  <c:v>Лобановское</c:v>
                </c:pt>
                <c:pt idx="13">
                  <c:v>Платошинское</c:v>
                </c:pt>
                <c:pt idx="14">
                  <c:v>Савинское</c:v>
                </c:pt>
                <c:pt idx="15">
                  <c:v>Сылвенское</c:v>
                </c:pt>
                <c:pt idx="16">
                  <c:v>Юго-Камское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99.7</c:v>
                </c:pt>
                <c:pt idx="1">
                  <c:v>99.4</c:v>
                </c:pt>
                <c:pt idx="2">
                  <c:v>98.8</c:v>
                </c:pt>
                <c:pt idx="3">
                  <c:v>98.7</c:v>
                </c:pt>
                <c:pt idx="4">
                  <c:v>98.4</c:v>
                </c:pt>
                <c:pt idx="5">
                  <c:v>98.3</c:v>
                </c:pt>
                <c:pt idx="6">
                  <c:v>98.2</c:v>
                </c:pt>
                <c:pt idx="7">
                  <c:v>97.4</c:v>
                </c:pt>
                <c:pt idx="8">
                  <c:v>96.1</c:v>
                </c:pt>
                <c:pt idx="9">
                  <c:v>95.9</c:v>
                </c:pt>
                <c:pt idx="10">
                  <c:v>95.8</c:v>
                </c:pt>
                <c:pt idx="11">
                  <c:v>93.3</c:v>
                </c:pt>
                <c:pt idx="12">
                  <c:v>93.1</c:v>
                </c:pt>
                <c:pt idx="13">
                  <c:v>92</c:v>
                </c:pt>
                <c:pt idx="14">
                  <c:v>89.8</c:v>
                </c:pt>
                <c:pt idx="15">
                  <c:v>88.6</c:v>
                </c:pt>
                <c:pt idx="16">
                  <c:v>69.7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203-42E1-9D71-2F73B94FFE97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D203-42E1-9D71-2F73B94FFE9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D203-42E1-9D71-2F73B94FFE9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D203-42E1-9D71-2F73B94FFE9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D203-42E1-9D71-2F73B94FFE9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D203-42E1-9D71-2F73B94FFE9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D203-42E1-9D71-2F73B94FFE9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D203-42E1-9D71-2F73B94FFE97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4-D203-42E1-9D71-2F73B94FFE9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5-D203-42E1-9D71-2F73B94FFE9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6-D203-42E1-9D71-2F73B94FFE9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7-D203-42E1-9D71-2F73B94FFE97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203-42E1-9D71-2F73B94FFE9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071-4CDA-8234-A77359C0A4B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071-4CDA-8234-A77359C0A4B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203-42E1-9D71-2F73B94FFE9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203-42E1-9D71-2F73B94FFE9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203-42E1-9D71-2F73B94FFE9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203-42E1-9D71-2F73B94FFE9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203-42E1-9D71-2F73B94FFE9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203-42E1-9D71-2F73B94FFE9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071-4CDA-8234-A77359C0A4B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071-4CDA-8234-A77359C0A4B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071-4CDA-8234-A77359C0A4B2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203-42E1-9D71-2F73B94FFE9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071-4CDA-8234-A77359C0A4B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203-42E1-9D71-2F73B94FFE9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203-42E1-9D71-2F73B94FFE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Усть-Качкинское</c:v>
                </c:pt>
                <c:pt idx="1">
                  <c:v>Кукуштанское</c:v>
                </c:pt>
                <c:pt idx="2">
                  <c:v>Култаевское</c:v>
                </c:pt>
                <c:pt idx="3">
                  <c:v>Юговское</c:v>
                </c:pt>
                <c:pt idx="4">
                  <c:v>Кондратовское</c:v>
                </c:pt>
                <c:pt idx="5">
                  <c:v>Заболотское</c:v>
                </c:pt>
                <c:pt idx="6">
                  <c:v>Двуреченское</c:v>
                </c:pt>
                <c:pt idx="7">
                  <c:v>Хохловское</c:v>
                </c:pt>
                <c:pt idx="8">
                  <c:v>Пальниковское</c:v>
                </c:pt>
                <c:pt idx="9">
                  <c:v>Фроловское</c:v>
                </c:pt>
                <c:pt idx="10">
                  <c:v>Бершетское</c:v>
                </c:pt>
                <c:pt idx="11">
                  <c:v>Гамовское</c:v>
                </c:pt>
                <c:pt idx="12">
                  <c:v>Лобановское</c:v>
                </c:pt>
                <c:pt idx="13">
                  <c:v>Платошинское</c:v>
                </c:pt>
                <c:pt idx="14">
                  <c:v>Савинское</c:v>
                </c:pt>
                <c:pt idx="15">
                  <c:v>Сылвенское</c:v>
                </c:pt>
                <c:pt idx="16">
                  <c:v>Юго-Камское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94.305882352941168</c:v>
                </c:pt>
                <c:pt idx="1">
                  <c:v>94.305882352941168</c:v>
                </c:pt>
                <c:pt idx="2">
                  <c:v>94.305882352941168</c:v>
                </c:pt>
                <c:pt idx="3">
                  <c:v>94.305882352941168</c:v>
                </c:pt>
                <c:pt idx="4">
                  <c:v>94.305882352941168</c:v>
                </c:pt>
                <c:pt idx="5">
                  <c:v>94.305882352941168</c:v>
                </c:pt>
                <c:pt idx="6">
                  <c:v>94.305882352941168</c:v>
                </c:pt>
                <c:pt idx="7">
                  <c:v>94.305882352941168</c:v>
                </c:pt>
                <c:pt idx="8">
                  <c:v>94.305882352941168</c:v>
                </c:pt>
                <c:pt idx="9">
                  <c:v>94.305882352941168</c:v>
                </c:pt>
                <c:pt idx="10">
                  <c:v>94.305882352941168</c:v>
                </c:pt>
                <c:pt idx="11">
                  <c:v>94.305882352941168</c:v>
                </c:pt>
                <c:pt idx="12">
                  <c:v>94.305882352941168</c:v>
                </c:pt>
                <c:pt idx="13">
                  <c:v>94.305882352941168</c:v>
                </c:pt>
                <c:pt idx="14">
                  <c:v>94.305882352941168</c:v>
                </c:pt>
                <c:pt idx="15">
                  <c:v>94.305882352941168</c:v>
                </c:pt>
                <c:pt idx="16">
                  <c:v>94.305882352941168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D203-42E1-9D71-2F73B94FF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876480"/>
        <c:axId val="167878016"/>
      </c:lineChart>
      <c:catAx>
        <c:axId val="167876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67878016"/>
        <c:crosses val="autoZero"/>
        <c:auto val="1"/>
        <c:lblAlgn val="ctr"/>
        <c:lblOffset val="100"/>
        <c:noMultiLvlLbl val="0"/>
      </c:catAx>
      <c:valAx>
        <c:axId val="167878016"/>
        <c:scaling>
          <c:orientation val="minMax"/>
          <c:max val="120"/>
          <c:min val="5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11705720280739E-3"/>
              <c:y val="1.1860504637760188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7876480"/>
        <c:crosses val="autoZero"/>
        <c:crossBetween val="between"/>
        <c:majorUnit val="5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82780509291097637"/>
          <c:h val="4.7002367953948271E-2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34544795569162E-2"/>
          <c:y val="3.7215781926879042E-2"/>
          <c:w val="0.9089915555830772"/>
          <c:h val="0.50581693966269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Доля расходов на содержание ОМСУ 2020 год (%)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2282496844613027E-3"/>
                  <c:y val="-2.0996344321530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0F-498D-A449-0BACC0FA50AD}"/>
                </c:ext>
              </c:extLst>
            </c:dLbl>
            <c:dLbl>
              <c:idx val="1"/>
              <c:layout>
                <c:manualLayout>
                  <c:x val="-2.8912998737845421E-3"/>
                  <c:y val="-2.09963443215306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Overflow="overflow" horzOverflow="overflow" vert="horz" lIns="0">
                  <a:normAutofit/>
                </a:bodyPr>
                <a:lstStyle/>
                <a:p>
                  <a:pPr>
                    <a:defRPr sz="14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40F-498D-A449-0BACC0FA50AD}"/>
                </c:ext>
              </c:extLst>
            </c:dLbl>
            <c:dLbl>
              <c:idx val="2"/>
              <c:layout>
                <c:manualLayout>
                  <c:x val="-1.4456499368922578E-3"/>
                  <c:y val="-3.84928532500802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0F-498D-A449-0BACC0FA50AD}"/>
                </c:ext>
              </c:extLst>
            </c:dLbl>
            <c:dLbl>
              <c:idx val="3"/>
              <c:layout>
                <c:manualLayout>
                  <c:x val="-4.3369498106767736E-3"/>
                  <c:y val="1.2597641267372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0F-498D-A449-0BACC0FA50AD}"/>
                </c:ext>
              </c:extLst>
            </c:dLbl>
            <c:dLbl>
              <c:idx val="4"/>
              <c:layout>
                <c:manualLayout>
                  <c:x val="-7.951074652907418E-3"/>
                  <c:y val="2.0996344321530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923848169875481E-2"/>
                      <c:h val="5.27008242470413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0F-498D-A449-0BACC0FA50AD}"/>
                </c:ext>
              </c:extLst>
            </c:dLbl>
            <c:dLbl>
              <c:idx val="5"/>
              <c:layout>
                <c:manualLayout>
                  <c:x val="1.4456499368922578E-3"/>
                  <c:y val="6.298903296459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0F-498D-A449-0BACC0FA50AD}"/>
                </c:ext>
              </c:extLst>
            </c:dLbl>
            <c:dLbl>
              <c:idx val="6"/>
              <c:layout>
                <c:manualLayout>
                  <c:x val="-1.01195495582457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0F-498D-A449-0BACC0FA50AD}"/>
                </c:ext>
              </c:extLst>
            </c:dLbl>
            <c:dLbl>
              <c:idx val="7"/>
              <c:layout>
                <c:manualLayout>
                  <c:x val="-1.4456499368922049E-3"/>
                  <c:y val="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0F-498D-A449-0BACC0FA50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Overflow="overflow" horzOverflow="overflow" vert="horz">
                <a:norm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Лист1!$A$3:$A$19</c:f>
              <c:strCache>
                <c:ptCount val="17"/>
                <c:pt idx="0">
                  <c:v>Пальниковское</c:v>
                </c:pt>
                <c:pt idx="1">
                  <c:v>Усть-Качкинское</c:v>
                </c:pt>
                <c:pt idx="2">
                  <c:v>Савинское</c:v>
                </c:pt>
                <c:pt idx="3">
                  <c:v>Заболотское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Лобановское</c:v>
                </c:pt>
                <c:pt idx="7">
                  <c:v>Юго-Камское</c:v>
                </c:pt>
                <c:pt idx="8">
                  <c:v>Кукуштанское</c:v>
                </c:pt>
                <c:pt idx="9">
                  <c:v>Двуреченское</c:v>
                </c:pt>
                <c:pt idx="10">
                  <c:v>Бершетское</c:v>
                </c:pt>
                <c:pt idx="11">
                  <c:v>Сылвенское</c:v>
                </c:pt>
                <c:pt idx="12">
                  <c:v>Юговское</c:v>
                </c:pt>
                <c:pt idx="13">
                  <c:v>Кондратовское</c:v>
                </c:pt>
                <c:pt idx="14">
                  <c:v>Фроловское</c:v>
                </c:pt>
                <c:pt idx="15">
                  <c:v>Платошинское</c:v>
                </c:pt>
                <c:pt idx="16">
                  <c:v>Култаевское</c:v>
                </c:pt>
              </c:strCache>
            </c:strRef>
          </c:cat>
          <c:val>
            <c:numRef>
              <c:f>Лист1!$B$3:$B$19</c:f>
              <c:numCache>
                <c:formatCode>0</c:formatCode>
                <c:ptCount val="17"/>
                <c:pt idx="0">
                  <c:v>28.05</c:v>
                </c:pt>
                <c:pt idx="1">
                  <c:v>23.6</c:v>
                </c:pt>
                <c:pt idx="2">
                  <c:v>19.940000000000001</c:v>
                </c:pt>
                <c:pt idx="3">
                  <c:v>19.64</c:v>
                </c:pt>
                <c:pt idx="4">
                  <c:v>18.52</c:v>
                </c:pt>
                <c:pt idx="5">
                  <c:v>16.66</c:v>
                </c:pt>
                <c:pt idx="6">
                  <c:v>15.26</c:v>
                </c:pt>
                <c:pt idx="7">
                  <c:v>14.83</c:v>
                </c:pt>
                <c:pt idx="8">
                  <c:v>14.58</c:v>
                </c:pt>
                <c:pt idx="9">
                  <c:v>13.97</c:v>
                </c:pt>
                <c:pt idx="10">
                  <c:v>11.49</c:v>
                </c:pt>
                <c:pt idx="11">
                  <c:v>11.03</c:v>
                </c:pt>
                <c:pt idx="12">
                  <c:v>10.69</c:v>
                </c:pt>
                <c:pt idx="13">
                  <c:v>9.3699999999999992</c:v>
                </c:pt>
                <c:pt idx="14">
                  <c:v>8.92</c:v>
                </c:pt>
                <c:pt idx="15">
                  <c:v>8.35</c:v>
                </c:pt>
                <c:pt idx="16">
                  <c:v>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0F-498D-A449-0BACC0FA50AD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Доля расходов на содержание ОМСУ 2019 год (%)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Лист1!$A$3:$A$19</c:f>
              <c:strCache>
                <c:ptCount val="17"/>
                <c:pt idx="0">
                  <c:v>Пальниковское</c:v>
                </c:pt>
                <c:pt idx="1">
                  <c:v>Усть-Качкинское</c:v>
                </c:pt>
                <c:pt idx="2">
                  <c:v>Савинское</c:v>
                </c:pt>
                <c:pt idx="3">
                  <c:v>Заболотское</c:v>
                </c:pt>
                <c:pt idx="4">
                  <c:v>Хохловское</c:v>
                </c:pt>
                <c:pt idx="5">
                  <c:v>Гамовское</c:v>
                </c:pt>
                <c:pt idx="6">
                  <c:v>Лобановское</c:v>
                </c:pt>
                <c:pt idx="7">
                  <c:v>Юго-Камское</c:v>
                </c:pt>
                <c:pt idx="8">
                  <c:v>Кукуштанское</c:v>
                </c:pt>
                <c:pt idx="9">
                  <c:v>Двуреченское</c:v>
                </c:pt>
                <c:pt idx="10">
                  <c:v>Бершетское</c:v>
                </c:pt>
                <c:pt idx="11">
                  <c:v>Сылвенское</c:v>
                </c:pt>
                <c:pt idx="12">
                  <c:v>Юговское</c:v>
                </c:pt>
                <c:pt idx="13">
                  <c:v>Кондратовское</c:v>
                </c:pt>
                <c:pt idx="14">
                  <c:v>Фроловское</c:v>
                </c:pt>
                <c:pt idx="15">
                  <c:v>Платошинское</c:v>
                </c:pt>
                <c:pt idx="16">
                  <c:v>Култаевское</c:v>
                </c:pt>
              </c:strCache>
            </c:strRef>
          </c:cat>
          <c:val>
            <c:numRef>
              <c:f>Лист1!$C$3:$C$19</c:f>
              <c:numCache>
                <c:formatCode>#,##0.00</c:formatCode>
                <c:ptCount val="17"/>
                <c:pt idx="0">
                  <c:v>15.41</c:v>
                </c:pt>
                <c:pt idx="1">
                  <c:v>20.81</c:v>
                </c:pt>
                <c:pt idx="2">
                  <c:v>18.2</c:v>
                </c:pt>
                <c:pt idx="3">
                  <c:v>26.02</c:v>
                </c:pt>
                <c:pt idx="4">
                  <c:v>21.16</c:v>
                </c:pt>
                <c:pt idx="5">
                  <c:v>16.34</c:v>
                </c:pt>
                <c:pt idx="6">
                  <c:v>16.75</c:v>
                </c:pt>
                <c:pt idx="7">
                  <c:v>14.01</c:v>
                </c:pt>
                <c:pt idx="8">
                  <c:v>12.4</c:v>
                </c:pt>
                <c:pt idx="9">
                  <c:v>12.87</c:v>
                </c:pt>
                <c:pt idx="10">
                  <c:v>13.37</c:v>
                </c:pt>
                <c:pt idx="11">
                  <c:v>11.73</c:v>
                </c:pt>
                <c:pt idx="12">
                  <c:v>10.07</c:v>
                </c:pt>
                <c:pt idx="13">
                  <c:v>13.62</c:v>
                </c:pt>
                <c:pt idx="14">
                  <c:v>8.2200000000000006</c:v>
                </c:pt>
                <c:pt idx="15">
                  <c:v>18.98</c:v>
                </c:pt>
                <c:pt idx="16">
                  <c:v>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40F-498D-A449-0BACC0FA5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360640"/>
        <c:axId val="173362176"/>
        <c:axId val="0"/>
      </c:bar3DChart>
      <c:catAx>
        <c:axId val="173360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3362176"/>
        <c:crosses val="autoZero"/>
        <c:auto val="1"/>
        <c:lblAlgn val="ctr"/>
        <c:lblOffset val="100"/>
        <c:noMultiLvlLbl val="0"/>
      </c:catAx>
      <c:valAx>
        <c:axId val="1733621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3360640"/>
        <c:crosses val="autoZero"/>
        <c:crossBetween val="between"/>
      </c:valAx>
      <c:spPr>
        <a:noFill/>
      </c:spPr>
    </c:plotArea>
    <c:legend>
      <c:legendPos val="b"/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2118940189441E-2"/>
          <c:y val="0.11617507615432911"/>
          <c:w val="0.91624786788396062"/>
          <c:h val="0.5327617688965934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 факт на 01.01.2021 г., руб.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6"/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0133-48EF-AC99-27DF6891512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133-48EF-AC99-27DF6891512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0133-48EF-AC99-27DF6891512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0133-48EF-AC99-27DF6891512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0133-48EF-AC99-27DF68915120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0133-48EF-AC99-27DF68915120}"/>
              </c:ext>
            </c:extLst>
          </c:dPt>
          <c:dLbls>
            <c:dLbl>
              <c:idx val="0"/>
              <c:layout>
                <c:manualLayout>
                  <c:x val="-5.9737986101902653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79-433D-A8AA-2EAFD5CD9900}"/>
                </c:ext>
              </c:extLst>
            </c:dLbl>
            <c:dLbl>
              <c:idx val="1"/>
              <c:layout>
                <c:manualLayout>
                  <c:x val="-4.4092323075213866E-2"/>
                  <c:y val="-2.666047441757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33-48EF-AC99-27DF68915120}"/>
                </c:ext>
              </c:extLst>
            </c:dLbl>
            <c:dLbl>
              <c:idx val="2"/>
              <c:layout>
                <c:manualLayout>
                  <c:x val="-5.2626321089771361E-2"/>
                  <c:y val="-3.691450303971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33-48EF-AC99-27DF68915120}"/>
                </c:ext>
              </c:extLst>
            </c:dLbl>
            <c:dLbl>
              <c:idx val="3"/>
              <c:layout>
                <c:manualLayout>
                  <c:x val="-4.5514656077640117E-2"/>
                  <c:y val="-1.6406445795428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79-433D-A8AA-2EAFD5CD9900}"/>
                </c:ext>
              </c:extLst>
            </c:dLbl>
            <c:dLbl>
              <c:idx val="4"/>
              <c:layout>
                <c:manualLayout>
                  <c:x val="-4.2669990072787614E-2"/>
                  <c:y val="-2.25588629687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79-433D-A8AA-2EAFD5CD9900}"/>
                </c:ext>
              </c:extLst>
            </c:dLbl>
            <c:dLbl>
              <c:idx val="5"/>
              <c:layout>
                <c:manualLayout>
                  <c:x val="-5.1203988087345137E-2"/>
                  <c:y val="-2.8711280141999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33-48EF-AC99-27DF68915120}"/>
                </c:ext>
              </c:extLst>
            </c:dLbl>
            <c:dLbl>
              <c:idx val="6"/>
              <c:layout>
                <c:manualLayout>
                  <c:x val="-4.409232307521381E-2"/>
                  <c:y val="-1.640644579542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79-433D-A8AA-2EAFD5CD9900}"/>
                </c:ext>
              </c:extLst>
            </c:dLbl>
            <c:dLbl>
              <c:idx val="7"/>
              <c:layout>
                <c:manualLayout>
                  <c:x val="-7.680598213101765E-2"/>
                  <c:y val="1.4355640070999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33-48EF-AC99-27DF68915120}"/>
                </c:ext>
              </c:extLst>
            </c:dLbl>
            <c:dLbl>
              <c:idx val="8"/>
              <c:layout>
                <c:manualLayout>
                  <c:x val="-6.1160319104328911E-2"/>
                  <c:y val="2.25588629687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79-433D-A8AA-2EAFD5CD9900}"/>
                </c:ext>
              </c:extLst>
            </c:dLbl>
            <c:dLbl>
              <c:idx val="9"/>
              <c:layout>
                <c:manualLayout>
                  <c:x val="-5.5470987094623891E-2"/>
                  <c:y val="1.4355640070999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33-48EF-AC99-27DF68915120}"/>
                </c:ext>
              </c:extLst>
            </c:dLbl>
            <c:dLbl>
              <c:idx val="10"/>
              <c:layout>
                <c:manualLayout>
                  <c:x val="-4.9781655084918879E-2"/>
                  <c:y val="3.076208586642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79-433D-A8AA-2EAFD5CD9900}"/>
                </c:ext>
              </c:extLst>
            </c:dLbl>
            <c:dLbl>
              <c:idx val="11"/>
              <c:layout>
                <c:manualLayout>
                  <c:x val="-3.9825436062659703E-2"/>
                  <c:y val="1.4355640070999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79-433D-A8AA-2EAFD5CD9900}"/>
                </c:ext>
              </c:extLst>
            </c:dLbl>
            <c:dLbl>
              <c:idx val="12"/>
              <c:layout>
                <c:manualLayout>
                  <c:x val="-3.2713659055803833E-2"/>
                  <c:y val="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79-433D-A8AA-2EAFD5CD9900}"/>
                </c:ext>
              </c:extLst>
            </c:dLbl>
            <c:dLbl>
              <c:idx val="13"/>
              <c:layout>
                <c:manualLayout>
                  <c:x val="-4.2670102067512108E-2"/>
                  <c:y val="2.871128014199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33-48EF-AC99-27DF68915120}"/>
                </c:ext>
              </c:extLst>
            </c:dLbl>
            <c:dLbl>
              <c:idx val="14"/>
              <c:layout>
                <c:manualLayout>
                  <c:x val="-3.5558325060656343E-2"/>
                  <c:y val="1.845725151985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479-433D-A8AA-2EAFD5CD9900}"/>
                </c:ext>
              </c:extLst>
            </c:dLbl>
            <c:dLbl>
              <c:idx val="15"/>
              <c:layout>
                <c:manualLayout>
                  <c:x val="0"/>
                  <c:y val="3.48636973152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479-433D-A8AA-2EAFD5CD99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Лобановское</c:v>
                </c:pt>
                <c:pt idx="1">
                  <c:v>Кондратовское</c:v>
                </c:pt>
                <c:pt idx="2">
                  <c:v>Бершетское</c:v>
                </c:pt>
                <c:pt idx="3">
                  <c:v>Култаевское </c:v>
                </c:pt>
                <c:pt idx="4">
                  <c:v>Двуреченское</c:v>
                </c:pt>
                <c:pt idx="5">
                  <c:v>Хохловское</c:v>
                </c:pt>
                <c:pt idx="6">
                  <c:v>Кукуштанское</c:v>
                </c:pt>
                <c:pt idx="7">
                  <c:v>Сылвенское </c:v>
                </c:pt>
                <c:pt idx="8">
                  <c:v>Юго-Камское </c:v>
                </c:pt>
                <c:pt idx="9">
                  <c:v>Пальниковское</c:v>
                </c:pt>
                <c:pt idx="10">
                  <c:v>Фроловское</c:v>
                </c:pt>
                <c:pt idx="11">
                  <c:v>Савинское</c:v>
                </c:pt>
                <c:pt idx="12">
                  <c:v>Гамовское</c:v>
                </c:pt>
                <c:pt idx="13">
                  <c:v>У-Качкинское</c:v>
                </c:pt>
                <c:pt idx="14">
                  <c:v>Юговское</c:v>
                </c:pt>
                <c:pt idx="15">
                  <c:v>Платошинское </c:v>
                </c:pt>
              </c:strCache>
            </c:strRef>
          </c:cat>
          <c:val>
            <c:numRef>
              <c:f>Лист1!$B$2:$B$17</c:f>
              <c:numCache>
                <c:formatCode>#,##0.0</c:formatCode>
                <c:ptCount val="16"/>
                <c:pt idx="0">
                  <c:v>39935</c:v>
                </c:pt>
                <c:pt idx="1">
                  <c:v>39281</c:v>
                </c:pt>
                <c:pt idx="2">
                  <c:v>37636.6</c:v>
                </c:pt>
                <c:pt idx="3">
                  <c:v>37530.699999999997</c:v>
                </c:pt>
                <c:pt idx="4">
                  <c:v>36415.599999999999</c:v>
                </c:pt>
                <c:pt idx="5">
                  <c:v>35295.300000000003</c:v>
                </c:pt>
                <c:pt idx="6">
                  <c:v>35280.9</c:v>
                </c:pt>
                <c:pt idx="7">
                  <c:v>35135.800000000003</c:v>
                </c:pt>
                <c:pt idx="8">
                  <c:v>35062.300000000003</c:v>
                </c:pt>
                <c:pt idx="9">
                  <c:v>34350.9</c:v>
                </c:pt>
                <c:pt idx="10">
                  <c:v>34165.9</c:v>
                </c:pt>
                <c:pt idx="11">
                  <c:v>33957.199999999997</c:v>
                </c:pt>
                <c:pt idx="12">
                  <c:v>33662.199999999997</c:v>
                </c:pt>
                <c:pt idx="13">
                  <c:v>32722.2</c:v>
                </c:pt>
                <c:pt idx="14">
                  <c:v>31925.3</c:v>
                </c:pt>
                <c:pt idx="15">
                  <c:v>31284.2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133-48EF-AC99-27DF68915120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плановый показатель на 2020 год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7"/>
            <c:spPr>
              <a:solidFill>
                <a:srgbClr val="00B05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E-0133-48EF-AC99-27DF6891512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F-0133-48EF-AC99-27DF6891512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0-0133-48EF-AC99-27DF6891512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1-0133-48EF-AC99-27DF6891512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2-0133-48EF-AC99-27DF6891512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3-0133-48EF-AC99-27DF6891512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4-0133-48EF-AC99-27DF6891512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5-0133-48EF-AC99-27DF6891512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6-0133-48EF-AC99-27DF6891512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7-0133-48EF-AC99-27DF6891512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8-0133-48EF-AC99-27DF6891512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9-0133-48EF-AC99-27DF68915120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A-0133-48EF-AC99-27DF68915120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1B-0133-48EF-AC99-27DF68915120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C-0133-48EF-AC99-27DF68915120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D-0133-48EF-AC99-27DF6891512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133-48EF-AC99-27DF6891512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133-48EF-AC99-27DF6891512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133-48EF-AC99-27DF6891512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133-48EF-AC99-27DF6891512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133-48EF-AC99-27DF6891512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133-48EF-AC99-27DF6891512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133-48EF-AC99-27DF6891512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133-48EF-AC99-27DF6891512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133-48EF-AC99-27DF6891512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133-48EF-AC99-27DF6891512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133-48EF-AC99-27DF6891512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133-48EF-AC99-27DF6891512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133-48EF-AC99-27DF6891512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133-48EF-AC99-27DF689151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Лобановское</c:v>
                </c:pt>
                <c:pt idx="1">
                  <c:v>Кондратовское</c:v>
                </c:pt>
                <c:pt idx="2">
                  <c:v>Бершетское</c:v>
                </c:pt>
                <c:pt idx="3">
                  <c:v>Култаевское </c:v>
                </c:pt>
                <c:pt idx="4">
                  <c:v>Двуреченское</c:v>
                </c:pt>
                <c:pt idx="5">
                  <c:v>Хохловское</c:v>
                </c:pt>
                <c:pt idx="6">
                  <c:v>Кукуштанское</c:v>
                </c:pt>
                <c:pt idx="7">
                  <c:v>Сылвенское </c:v>
                </c:pt>
                <c:pt idx="8">
                  <c:v>Юго-Камское </c:v>
                </c:pt>
                <c:pt idx="9">
                  <c:v>Пальниковское</c:v>
                </c:pt>
                <c:pt idx="10">
                  <c:v>Фроловское</c:v>
                </c:pt>
                <c:pt idx="11">
                  <c:v>Савинское</c:v>
                </c:pt>
                <c:pt idx="12">
                  <c:v>Гамовское</c:v>
                </c:pt>
                <c:pt idx="13">
                  <c:v>У-Качкинское</c:v>
                </c:pt>
                <c:pt idx="14">
                  <c:v>Юговское</c:v>
                </c:pt>
                <c:pt idx="15">
                  <c:v>Платошинское 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35280.9</c:v>
                </c:pt>
                <c:pt idx="1">
                  <c:v>35280.9</c:v>
                </c:pt>
                <c:pt idx="2">
                  <c:v>35280.9</c:v>
                </c:pt>
                <c:pt idx="3">
                  <c:v>35280.9</c:v>
                </c:pt>
                <c:pt idx="4">
                  <c:v>35280.9</c:v>
                </c:pt>
                <c:pt idx="5">
                  <c:v>35280.9</c:v>
                </c:pt>
                <c:pt idx="6">
                  <c:v>35280.9</c:v>
                </c:pt>
                <c:pt idx="7">
                  <c:v>35280.9</c:v>
                </c:pt>
                <c:pt idx="8">
                  <c:v>35280.9</c:v>
                </c:pt>
                <c:pt idx="9">
                  <c:v>35280.9</c:v>
                </c:pt>
                <c:pt idx="10">
                  <c:v>35280.9</c:v>
                </c:pt>
                <c:pt idx="11">
                  <c:v>35280.9</c:v>
                </c:pt>
                <c:pt idx="12">
                  <c:v>35280.9</c:v>
                </c:pt>
                <c:pt idx="13">
                  <c:v>35280.9</c:v>
                </c:pt>
                <c:pt idx="14">
                  <c:v>35280.9</c:v>
                </c:pt>
                <c:pt idx="15">
                  <c:v>35280.9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0133-48EF-AC99-27DF68915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227392"/>
        <c:axId val="173253760"/>
      </c:lineChart>
      <c:catAx>
        <c:axId val="173227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73253760"/>
        <c:crosses val="autoZero"/>
        <c:auto val="1"/>
        <c:lblAlgn val="ctr"/>
        <c:lblOffset val="100"/>
        <c:noMultiLvlLbl val="0"/>
      </c:catAx>
      <c:valAx>
        <c:axId val="173253760"/>
        <c:scaling>
          <c:orientation val="minMax"/>
          <c:max val="45000"/>
          <c:min val="250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4.877501006186716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3227392"/>
        <c:crosses val="autoZero"/>
        <c:crossBetween val="between"/>
        <c:majorUnit val="10000"/>
      </c:valAx>
      <c:spPr>
        <a:noFill/>
        <a:ln w="25400">
          <a:solidFill>
            <a:schemeClr val="bg1"/>
          </a:solidFill>
        </a:ln>
      </c:spPr>
    </c:plotArea>
    <c:legend>
      <c:legendPos val="b"/>
      <c:layout>
        <c:manualLayout>
          <c:xMode val="edge"/>
          <c:yMode val="edge"/>
          <c:x val="0"/>
          <c:y val="0.88206096493548292"/>
          <c:w val="0.7058896457741255"/>
          <c:h val="4.7002367953948271E-2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307633420822402E-2"/>
          <c:y val="9.9358540224118538E-2"/>
          <c:w val="0.90513681102362209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B216-4131-88B7-1963A521F83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B216-4131-88B7-1963A521F83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B216-4131-88B7-1963A521F83D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B216-4131-88B7-1963A521F83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B216-4131-88B7-1963A521F83D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B216-4131-88B7-1963A521F83D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B216-4131-88B7-1963A521F83D}"/>
              </c:ext>
            </c:extLst>
          </c:dPt>
          <c:dLbls>
            <c:dLbl>
              <c:idx val="11"/>
              <c:layout>
                <c:manualLayout>
                  <c:x val="-2.4E-2"/>
                  <c:y val="3.02330768308092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16-4131-88B7-1963A521F83D}"/>
                </c:ext>
              </c:extLst>
            </c:dLbl>
            <c:dLbl>
              <c:idx val="13"/>
              <c:layout>
                <c:manualLayout>
                  <c:x val="-2.538899825021862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16-4131-88B7-1963A521F83D}"/>
                </c:ext>
              </c:extLst>
            </c:dLbl>
            <c:dLbl>
              <c:idx val="14"/>
              <c:layout>
                <c:manualLayout>
                  <c:x val="-2.5388888888888787E-2"/>
                  <c:y val="3.7615977915630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16-4131-88B7-1963A521F83D}"/>
                </c:ext>
              </c:extLst>
            </c:dLbl>
            <c:dLbl>
              <c:idx val="15"/>
              <c:layout>
                <c:manualLayout>
                  <c:x val="-3.0944444444444344E-2"/>
                  <c:y val="3.2694043859083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16-4131-88B7-1963A521F83D}"/>
                </c:ext>
              </c:extLst>
            </c:dLbl>
            <c:dLbl>
              <c:idx val="16"/>
              <c:layout>
                <c:manualLayout>
                  <c:x val="-1.8593941382327211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16-4131-88B7-1963A521F83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Хохловское </c:v>
                </c:pt>
                <c:pt idx="2">
                  <c:v>Платошинское </c:v>
                </c:pt>
                <c:pt idx="3">
                  <c:v>Савинское </c:v>
                </c:pt>
                <c:pt idx="4">
                  <c:v>Кондратовское </c:v>
                </c:pt>
                <c:pt idx="5">
                  <c:v>Култаевское </c:v>
                </c:pt>
                <c:pt idx="6">
                  <c:v>Двуреченское </c:v>
                </c:pt>
                <c:pt idx="7">
                  <c:v>Заболотское </c:v>
                </c:pt>
                <c:pt idx="8">
                  <c:v>Фроловское </c:v>
                </c:pt>
                <c:pt idx="9">
                  <c:v>Бершетское</c:v>
                </c:pt>
                <c:pt idx="10">
                  <c:v>Кукуштанское </c:v>
                </c:pt>
                <c:pt idx="11">
                  <c:v>Пальниковское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143.2452171489461</c:v>
                </c:pt>
                <c:pt idx="1">
                  <c:v>122.67935172427424</c:v>
                </c:pt>
                <c:pt idx="2">
                  <c:v>116.907497882838</c:v>
                </c:pt>
                <c:pt idx="3">
                  <c:v>116.67846489825489</c:v>
                </c:pt>
                <c:pt idx="4">
                  <c:v>111.1273730123846</c:v>
                </c:pt>
                <c:pt idx="5">
                  <c:v>109.28427198721371</c:v>
                </c:pt>
                <c:pt idx="6">
                  <c:v>107.1531240096494</c:v>
                </c:pt>
                <c:pt idx="7">
                  <c:v>104.69800116119319</c:v>
                </c:pt>
                <c:pt idx="8">
                  <c:v>102.87995797612727</c:v>
                </c:pt>
                <c:pt idx="9">
                  <c:v>101.7793426178732</c:v>
                </c:pt>
                <c:pt idx="10">
                  <c:v>97.195167314246262</c:v>
                </c:pt>
                <c:pt idx="11">
                  <c:v>96.238973795599222</c:v>
                </c:pt>
                <c:pt idx="12">
                  <c:v>94.775012529215928</c:v>
                </c:pt>
                <c:pt idx="13">
                  <c:v>94.169402988580259</c:v>
                </c:pt>
                <c:pt idx="14">
                  <c:v>94.077723182167489</c:v>
                </c:pt>
                <c:pt idx="15">
                  <c:v>92.567793841545949</c:v>
                </c:pt>
                <c:pt idx="16">
                  <c:v>34.453561872670576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216-4131-88B7-1963A521F83D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B216-4131-88B7-1963A521F83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C-B216-4131-88B7-1963A521F83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D-B216-4131-88B7-1963A521F83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E-B216-4131-88B7-1963A521F83D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F-B216-4131-88B7-1963A521F83D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0-B216-4131-88B7-1963A521F83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1-B216-4131-88B7-1963A521F83D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2-B216-4131-88B7-1963A521F83D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3-B216-4131-88B7-1963A521F83D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4-B216-4131-88B7-1963A521F83D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5-B216-4131-88B7-1963A521F83D}"/>
              </c:ext>
            </c:extLst>
          </c:dPt>
          <c:dLbls>
            <c:dLbl>
              <c:idx val="0"/>
              <c:layout>
                <c:manualLayout>
                  <c:x val="-1.9833333333333321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16-4131-88B7-1963A521F83D}"/>
                </c:ext>
              </c:extLst>
            </c:dLbl>
            <c:dLbl>
              <c:idx val="1"/>
              <c:layout>
                <c:manualLayout>
                  <c:x val="-2.5388888888888888E-2"/>
                  <c:y val="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216-4131-88B7-1963A521F83D}"/>
                </c:ext>
              </c:extLst>
            </c:dLbl>
            <c:dLbl>
              <c:idx val="2"/>
              <c:layout>
                <c:manualLayout>
                  <c:x val="-2.4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216-4131-88B7-1963A521F83D}"/>
                </c:ext>
              </c:extLst>
            </c:dLbl>
            <c:dLbl>
              <c:idx val="3"/>
              <c:layout>
                <c:manualLayout>
                  <c:x val="-2.4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216-4131-88B7-1963A521F83D}"/>
                </c:ext>
              </c:extLst>
            </c:dLbl>
            <c:dLbl>
              <c:idx val="4"/>
              <c:layout>
                <c:manualLayout>
                  <c:x val="-2.261111111111111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216-4131-88B7-1963A521F83D}"/>
                </c:ext>
              </c:extLst>
            </c:dLbl>
            <c:dLbl>
              <c:idx val="6"/>
              <c:layout>
                <c:manualLayout>
                  <c:x val="-2.6777777777777827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216-4131-88B7-1963A521F83D}"/>
                </c:ext>
              </c:extLst>
            </c:dLbl>
            <c:dLbl>
              <c:idx val="9"/>
              <c:layout>
                <c:manualLayout>
                  <c:x val="-2.6777777777777779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216-4131-88B7-1963A521F83D}"/>
                </c:ext>
              </c:extLst>
            </c:dLbl>
            <c:dLbl>
              <c:idx val="11"/>
              <c:layout>
                <c:manualLayout>
                  <c:x val="-3.0649387576552931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216-4131-88B7-1963A521F83D}"/>
                </c:ext>
              </c:extLst>
            </c:dLbl>
            <c:dLbl>
              <c:idx val="13"/>
              <c:layout>
                <c:manualLayout>
                  <c:x val="-3.0944553805774176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216-4131-88B7-1963A521F83D}"/>
                </c:ext>
              </c:extLst>
            </c:dLbl>
            <c:dLbl>
              <c:idx val="14"/>
              <c:layout>
                <c:manualLayout>
                  <c:x val="-2.9555555555555453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216-4131-88B7-1963A521F83D}"/>
                </c:ext>
              </c:extLst>
            </c:dLbl>
            <c:dLbl>
              <c:idx val="15"/>
              <c:layout>
                <c:manualLayout>
                  <c:x val="-3.064938757655283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216-4131-88B7-1963A521F83D}"/>
                </c:ext>
              </c:extLst>
            </c:dLbl>
            <c:dLbl>
              <c:idx val="16"/>
              <c:layout>
                <c:manualLayout>
                  <c:x val="-1.194466316710411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216-4131-88B7-1963A521F83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Хохловское </c:v>
                </c:pt>
                <c:pt idx="2">
                  <c:v>Платошинское </c:v>
                </c:pt>
                <c:pt idx="3">
                  <c:v>Савинское </c:v>
                </c:pt>
                <c:pt idx="4">
                  <c:v>Кондратовское </c:v>
                </c:pt>
                <c:pt idx="5">
                  <c:v>Култаевское </c:v>
                </c:pt>
                <c:pt idx="6">
                  <c:v>Двуреченское </c:v>
                </c:pt>
                <c:pt idx="7">
                  <c:v>Заболотское </c:v>
                </c:pt>
                <c:pt idx="8">
                  <c:v>Фроловское </c:v>
                </c:pt>
                <c:pt idx="9">
                  <c:v>Бершетское</c:v>
                </c:pt>
                <c:pt idx="10">
                  <c:v>Кукуштанское </c:v>
                </c:pt>
                <c:pt idx="11">
                  <c:v>Пальниковское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87.936181557357941</c:v>
                </c:pt>
                <c:pt idx="1">
                  <c:v>99.865778916281172</c:v>
                </c:pt>
                <c:pt idx="2">
                  <c:v>73.848105030219799</c:v>
                </c:pt>
                <c:pt idx="3">
                  <c:v>100.26546239845686</c:v>
                </c:pt>
                <c:pt idx="4">
                  <c:v>105.44012792712232</c:v>
                </c:pt>
                <c:pt idx="5">
                  <c:v>99.005060220521983</c:v>
                </c:pt>
                <c:pt idx="6">
                  <c:v>100.2199566079711</c:v>
                </c:pt>
                <c:pt idx="7">
                  <c:v>103.11229636524759</c:v>
                </c:pt>
                <c:pt idx="8">
                  <c:v>88.98742523014846</c:v>
                </c:pt>
                <c:pt idx="9">
                  <c:v>78.920464711979562</c:v>
                </c:pt>
                <c:pt idx="10">
                  <c:v>96.713620436925169</c:v>
                </c:pt>
                <c:pt idx="11">
                  <c:v>107.0659578062712</c:v>
                </c:pt>
                <c:pt idx="12">
                  <c:v>64.34610176951162</c:v>
                </c:pt>
                <c:pt idx="13">
                  <c:v>109.95274960601029</c:v>
                </c:pt>
                <c:pt idx="14">
                  <c:v>102.11432407655174</c:v>
                </c:pt>
                <c:pt idx="15">
                  <c:v>105.60299096033148</c:v>
                </c:pt>
                <c:pt idx="16">
                  <c:v>105.51244139870846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216-4131-88B7-1963A521F83D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1.3922462817147856E-2"/>
                  <c:y val="3.3223054881696273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216-4131-88B7-1963A521F8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Хохловское </c:v>
                </c:pt>
                <c:pt idx="2">
                  <c:v>Платошинское </c:v>
                </c:pt>
                <c:pt idx="3">
                  <c:v>Савинское </c:v>
                </c:pt>
                <c:pt idx="4">
                  <c:v>Кондратовское </c:v>
                </c:pt>
                <c:pt idx="5">
                  <c:v>Култаевское </c:v>
                </c:pt>
                <c:pt idx="6">
                  <c:v>Двуреченское </c:v>
                </c:pt>
                <c:pt idx="7">
                  <c:v>Заболотское </c:v>
                </c:pt>
                <c:pt idx="8">
                  <c:v>Фроловское </c:v>
                </c:pt>
                <c:pt idx="9">
                  <c:v>Бершетское</c:v>
                </c:pt>
                <c:pt idx="10">
                  <c:v>Кукуштанское </c:v>
                </c:pt>
                <c:pt idx="11">
                  <c:v>Пальниковское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96.43093689836877</c:v>
                </c:pt>
                <c:pt idx="1">
                  <c:v>96.43093689836877</c:v>
                </c:pt>
                <c:pt idx="2">
                  <c:v>96.43093689836877</c:v>
                </c:pt>
                <c:pt idx="3">
                  <c:v>96.43093689836877</c:v>
                </c:pt>
                <c:pt idx="4">
                  <c:v>96.43093689836877</c:v>
                </c:pt>
                <c:pt idx="5">
                  <c:v>96.43093689836877</c:v>
                </c:pt>
                <c:pt idx="6">
                  <c:v>96.43093689836877</c:v>
                </c:pt>
                <c:pt idx="7">
                  <c:v>96.43093689836877</c:v>
                </c:pt>
                <c:pt idx="8">
                  <c:v>96.43093689836877</c:v>
                </c:pt>
                <c:pt idx="9">
                  <c:v>96.43093689836877</c:v>
                </c:pt>
                <c:pt idx="10">
                  <c:v>96.43093689836877</c:v>
                </c:pt>
                <c:pt idx="11">
                  <c:v>96.43093689836877</c:v>
                </c:pt>
                <c:pt idx="12">
                  <c:v>96.43093689836877</c:v>
                </c:pt>
                <c:pt idx="13">
                  <c:v>96.43093689836877</c:v>
                </c:pt>
                <c:pt idx="14">
                  <c:v>96.43093689836877</c:v>
                </c:pt>
                <c:pt idx="15">
                  <c:v>96.43093689836877</c:v>
                </c:pt>
                <c:pt idx="16">
                  <c:v>96.43093689836877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B216-4131-88B7-1963A521F8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530176"/>
        <c:axId val="52552448"/>
      </c:lineChart>
      <c:catAx>
        <c:axId val="52530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52552448"/>
        <c:crosses val="autoZero"/>
        <c:auto val="1"/>
        <c:lblAlgn val="ctr"/>
        <c:lblOffset val="100"/>
        <c:noMultiLvlLbl val="0"/>
      </c:catAx>
      <c:valAx>
        <c:axId val="5255244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1.2767607174103237E-2"/>
              <c:y val="8.322854845770034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25301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44625912715911E-2"/>
          <c:y val="0.1014092814887029"/>
          <c:w val="0.91767021406223681"/>
          <c:h val="0.515284058572565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E3DA-40C9-A655-24B3C9899F3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E3DA-40C9-A655-24B3C9899F3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E3DA-40C9-A655-24B3C9899F3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E3DA-40C9-A655-24B3C9899F3C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E3DA-40C9-A655-24B3C9899F3C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E3DA-40C9-A655-24B3C9899F3C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E3DA-40C9-A655-24B3C9899F3C}"/>
              </c:ext>
            </c:extLst>
          </c:dPt>
          <c:dLbls>
            <c:dLbl>
              <c:idx val="10"/>
              <c:layout>
                <c:manualLayout>
                  <c:x val="-2.6553509942242131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DA-40C9-A655-24B3C9899F3C}"/>
                </c:ext>
              </c:extLst>
            </c:dLbl>
            <c:dLbl>
              <c:idx val="12"/>
              <c:layout>
                <c:manualLayout>
                  <c:x val="-3.0731314222090102E-2"/>
                  <c:y val="4.253791197217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DA-40C9-A655-24B3C9899F3C}"/>
                </c:ext>
              </c:extLst>
            </c:dLbl>
            <c:dLbl>
              <c:idx val="14"/>
              <c:layout>
                <c:manualLayout>
                  <c:x val="-2.9338822449129647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DA-40C9-A655-24B3C9899F3C}"/>
                </c:ext>
              </c:extLst>
            </c:dLbl>
            <c:dLbl>
              <c:idx val="15"/>
              <c:layout>
                <c:manualLayout>
                  <c:x val="-2.824195693177229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DA-40C9-A655-24B3C9899F3C}"/>
                </c:ext>
              </c:extLst>
            </c:dLbl>
            <c:dLbl>
              <c:idx val="16"/>
              <c:layout>
                <c:manualLayout>
                  <c:x val="-8.693890087342426E-3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DA-40C9-A655-24B3C9899F3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Гамовское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Савинское </c:v>
                </c:pt>
                <c:pt idx="9">
                  <c:v>Кукуштанское </c:v>
                </c:pt>
                <c:pt idx="10">
                  <c:v>Усть-Качкинское </c:v>
                </c:pt>
                <c:pt idx="11">
                  <c:v>Сылвенское </c:v>
                </c:pt>
                <c:pt idx="12">
                  <c:v>Хохловское </c:v>
                </c:pt>
                <c:pt idx="13">
                  <c:v>Юго-Камское </c:v>
                </c:pt>
                <c:pt idx="14">
                  <c:v>Бершетское</c:v>
                </c:pt>
                <c:pt idx="15">
                  <c:v>Пальниковское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142.70751525289853</c:v>
                </c:pt>
                <c:pt idx="1">
                  <c:v>142.59423252475284</c:v>
                </c:pt>
                <c:pt idx="2">
                  <c:v>121.59981567447862</c:v>
                </c:pt>
                <c:pt idx="3">
                  <c:v>116.14690848323994</c:v>
                </c:pt>
                <c:pt idx="4">
                  <c:v>115.96995922257327</c:v>
                </c:pt>
                <c:pt idx="5">
                  <c:v>110.17659924443721</c:v>
                </c:pt>
                <c:pt idx="6">
                  <c:v>109.93745793272183</c:v>
                </c:pt>
                <c:pt idx="7">
                  <c:v>109.15858842961779</c:v>
                </c:pt>
                <c:pt idx="8">
                  <c:v>108.94323678915612</c:v>
                </c:pt>
                <c:pt idx="9">
                  <c:v>107.75376846709692</c:v>
                </c:pt>
                <c:pt idx="10">
                  <c:v>107.4327305144797</c:v>
                </c:pt>
                <c:pt idx="11">
                  <c:v>106.92060416387807</c:v>
                </c:pt>
                <c:pt idx="12">
                  <c:v>103.79102175416205</c:v>
                </c:pt>
                <c:pt idx="13">
                  <c:v>103.72519644296838</c:v>
                </c:pt>
                <c:pt idx="14">
                  <c:v>103.61512033008493</c:v>
                </c:pt>
                <c:pt idx="15">
                  <c:v>96.906063993715449</c:v>
                </c:pt>
                <c:pt idx="16">
                  <c:v>65.435221051957612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3DA-40C9-A655-24B3C9899F3C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C-E3DA-40C9-A655-24B3C9899F3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D-E3DA-40C9-A655-24B3C9899F3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E-E3DA-40C9-A655-24B3C9899F3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F-E3DA-40C9-A655-24B3C9899F3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0-E3DA-40C9-A655-24B3C9899F3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1-E3DA-40C9-A655-24B3C9899F3C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2-E3DA-40C9-A655-24B3C9899F3C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3-E3DA-40C9-A655-24B3C9899F3C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4-E3DA-40C9-A655-24B3C9899F3C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5-E3DA-40C9-A655-24B3C9899F3C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6-E3DA-40C9-A655-24B3C9899F3C}"/>
              </c:ext>
            </c:extLst>
          </c:dPt>
          <c:dLbls>
            <c:dLbl>
              <c:idx val="2"/>
              <c:layout>
                <c:manualLayout>
                  <c:x val="-2.824195693177229E-2"/>
                  <c:y val="4.8518061850883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3DA-40C9-A655-24B3C9899F3C}"/>
                </c:ext>
              </c:extLst>
            </c:dLbl>
            <c:dLbl>
              <c:idx val="3"/>
              <c:layout>
                <c:manualLayout>
                  <c:x val="-3.490911850193807E-2"/>
                  <c:y val="4.1135160766062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DA-40C9-A655-24B3C9899F3C}"/>
                </c:ext>
              </c:extLst>
            </c:dLbl>
            <c:dLbl>
              <c:idx val="4"/>
              <c:layout>
                <c:manualLayout>
                  <c:x val="-4.1872125635018027E-2"/>
                  <c:y val="3.1291292652967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3DA-40C9-A655-24B3C9899F3C}"/>
                </c:ext>
              </c:extLst>
            </c:dLbl>
            <c:dLbl>
              <c:idx val="5"/>
              <c:layout>
                <c:manualLayout>
                  <c:x val="-2.5456754078540308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3DA-40C9-A655-24B3C9899F3C}"/>
                </c:ext>
              </c:extLst>
            </c:dLbl>
            <c:dLbl>
              <c:idx val="6"/>
              <c:layout>
                <c:manualLayout>
                  <c:x val="-1.6805299955930247E-2"/>
                  <c:y val="3.8674193737788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3DA-40C9-A655-24B3C9899F3C}"/>
                </c:ext>
              </c:extLst>
            </c:dLbl>
            <c:dLbl>
              <c:idx val="7"/>
              <c:layout>
                <c:manualLayout>
                  <c:x val="-2.237570566239416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3DA-40C9-A655-24B3C9899F3C}"/>
                </c:ext>
              </c:extLst>
            </c:dLbl>
            <c:dLbl>
              <c:idx val="8"/>
              <c:layout>
                <c:manualLayout>
                  <c:x val="-2.8785400449119442E-2"/>
                  <c:y val="-1.7928241689440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3DA-40C9-A655-24B3C9899F3C}"/>
                </c:ext>
              </c:extLst>
            </c:dLbl>
            <c:dLbl>
              <c:idx val="10"/>
              <c:layout>
                <c:manualLayout>
                  <c:x val="-2.655350994224213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3DA-40C9-A655-24B3C9899F3C}"/>
                </c:ext>
              </c:extLst>
            </c:dLbl>
            <c:dLbl>
              <c:idx val="11"/>
              <c:layout>
                <c:manualLayout>
                  <c:x val="-2.5456754078540308E-2"/>
                  <c:y val="1.4064523455050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3DA-40C9-A655-24B3C9899F3C}"/>
                </c:ext>
              </c:extLst>
            </c:dLbl>
            <c:dLbl>
              <c:idx val="12"/>
              <c:layout>
                <c:manualLayout>
                  <c:x val="-3.0731314222090102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3DA-40C9-A655-24B3C9899F3C}"/>
                </c:ext>
              </c:extLst>
            </c:dLbl>
            <c:dLbl>
              <c:idx val="14"/>
              <c:layout>
                <c:manualLayout>
                  <c:x val="-2.8241956931772186E-2"/>
                  <c:y val="-3.515501088735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3DA-40C9-A655-24B3C9899F3C}"/>
                </c:ext>
              </c:extLst>
            </c:dLbl>
            <c:dLbl>
              <c:idx val="15"/>
              <c:layout>
                <c:manualLayout>
                  <c:x val="-3.490911850193807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3DA-40C9-A655-24B3C9899F3C}"/>
                </c:ext>
              </c:extLst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E3DA-40C9-A655-24B3C9899F3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Гамовское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Савинское </c:v>
                </c:pt>
                <c:pt idx="9">
                  <c:v>Кукуштанское </c:v>
                </c:pt>
                <c:pt idx="10">
                  <c:v>Усть-Качкинское </c:v>
                </c:pt>
                <c:pt idx="11">
                  <c:v>Сылвенское </c:v>
                </c:pt>
                <c:pt idx="12">
                  <c:v>Хохловское </c:v>
                </c:pt>
                <c:pt idx="13">
                  <c:v>Юго-Камское </c:v>
                </c:pt>
                <c:pt idx="14">
                  <c:v>Бершетское</c:v>
                </c:pt>
                <c:pt idx="15">
                  <c:v>Пальниковское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100.03631578947369</c:v>
                </c:pt>
                <c:pt idx="1">
                  <c:v>94.400180785123965</c:v>
                </c:pt>
                <c:pt idx="2">
                  <c:v>110.07159955850523</c:v>
                </c:pt>
                <c:pt idx="3">
                  <c:v>114.92013103238664</c:v>
                </c:pt>
                <c:pt idx="4">
                  <c:v>100.62775923333692</c:v>
                </c:pt>
                <c:pt idx="5">
                  <c:v>52.873260776535083</c:v>
                </c:pt>
                <c:pt idx="6">
                  <c:v>103.23161026918552</c:v>
                </c:pt>
                <c:pt idx="7">
                  <c:v>106.65911514961097</c:v>
                </c:pt>
                <c:pt idx="8">
                  <c:v>144.12655289620989</c:v>
                </c:pt>
                <c:pt idx="9">
                  <c:v>97.819871771475832</c:v>
                </c:pt>
                <c:pt idx="10">
                  <c:v>109.18681591460906</c:v>
                </c:pt>
                <c:pt idx="11">
                  <c:v>100.18049104180491</c:v>
                </c:pt>
                <c:pt idx="12">
                  <c:v>109.55087719298247</c:v>
                </c:pt>
                <c:pt idx="13">
                  <c:v>100.40623179965056</c:v>
                </c:pt>
                <c:pt idx="14">
                  <c:v>105.36938775510203</c:v>
                </c:pt>
                <c:pt idx="15">
                  <c:v>102.79807692307692</c:v>
                </c:pt>
                <c:pt idx="16">
                  <c:v>106.2646217832077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E3DA-40C9-A655-24B3C9899F3C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6.9630071330799527E-3"/>
                  <c:y val="-3.1172313617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3DA-40C9-A655-24B3C9899F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Юговское</c:v>
                </c:pt>
                <c:pt idx="1">
                  <c:v>Гамовское </c:v>
                </c:pt>
                <c:pt idx="2">
                  <c:v>Кондратовское </c:v>
                </c:pt>
                <c:pt idx="3">
                  <c:v>Лобановское </c:v>
                </c:pt>
                <c:pt idx="4">
                  <c:v>Двуреченское </c:v>
                </c:pt>
                <c:pt idx="5">
                  <c:v>Фроловское </c:v>
                </c:pt>
                <c:pt idx="6">
                  <c:v>Платошинское </c:v>
                </c:pt>
                <c:pt idx="7">
                  <c:v>Култаевское </c:v>
                </c:pt>
                <c:pt idx="8">
                  <c:v>Савинское </c:v>
                </c:pt>
                <c:pt idx="9">
                  <c:v>Кукуштанское </c:v>
                </c:pt>
                <c:pt idx="10">
                  <c:v>Усть-Качкинское </c:v>
                </c:pt>
                <c:pt idx="11">
                  <c:v>Сылвенское </c:v>
                </c:pt>
                <c:pt idx="12">
                  <c:v>Хохловское </c:v>
                </c:pt>
                <c:pt idx="13">
                  <c:v>Юго-Камское </c:v>
                </c:pt>
                <c:pt idx="14">
                  <c:v>Бершетское</c:v>
                </c:pt>
                <c:pt idx="15">
                  <c:v>Пальниковское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106.3399375586872</c:v>
                </c:pt>
                <c:pt idx="1">
                  <c:v>106.3399375586872</c:v>
                </c:pt>
                <c:pt idx="2">
                  <c:v>106.3399375586872</c:v>
                </c:pt>
                <c:pt idx="3">
                  <c:v>106.3399375586872</c:v>
                </c:pt>
                <c:pt idx="4">
                  <c:v>106.3399375586872</c:v>
                </c:pt>
                <c:pt idx="5">
                  <c:v>106.3399375586872</c:v>
                </c:pt>
                <c:pt idx="6">
                  <c:v>106.3399375586872</c:v>
                </c:pt>
                <c:pt idx="7">
                  <c:v>106.3399375586872</c:v>
                </c:pt>
                <c:pt idx="8">
                  <c:v>106.3399375586872</c:v>
                </c:pt>
                <c:pt idx="9">
                  <c:v>106.3399375586872</c:v>
                </c:pt>
                <c:pt idx="10">
                  <c:v>106.3399375586872</c:v>
                </c:pt>
                <c:pt idx="11">
                  <c:v>106.3399375586872</c:v>
                </c:pt>
                <c:pt idx="12">
                  <c:v>106.3399375586872</c:v>
                </c:pt>
                <c:pt idx="13">
                  <c:v>106.3399375586872</c:v>
                </c:pt>
                <c:pt idx="14">
                  <c:v>106.3399375586872</c:v>
                </c:pt>
                <c:pt idx="15">
                  <c:v>106.3399375586872</c:v>
                </c:pt>
                <c:pt idx="16">
                  <c:v>106.3399375586872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E3DA-40C9-A655-24B3C9899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84672"/>
        <c:axId val="52686208"/>
      </c:lineChart>
      <c:catAx>
        <c:axId val="52684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52686208"/>
        <c:crosses val="autoZero"/>
        <c:auto val="1"/>
        <c:lblAlgn val="ctr"/>
        <c:lblOffset val="100"/>
        <c:noMultiLvlLbl val="0"/>
      </c:catAx>
      <c:valAx>
        <c:axId val="5268620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8.5339980145575228E-3"/>
              <c:y val="7.051348755264193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268467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98492932831706E-2"/>
          <c:y val="0.12541551498310427"/>
          <c:w val="0.92190150706716834"/>
          <c:h val="0.44166813237130703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CE13-404B-B995-CB56404E2EC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CE13-404B-B995-CB56404E2EC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CE13-404B-B995-CB56404E2EC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CE13-404B-B995-CB56404E2ECC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CE13-404B-B995-CB56404E2ECC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CE13-404B-B995-CB56404E2ECC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CE13-404B-B995-CB56404E2ECC}"/>
              </c:ext>
            </c:extLst>
          </c:dPt>
          <c:dLbls>
            <c:dLbl>
              <c:idx val="1"/>
              <c:layout>
                <c:manualLayout>
                  <c:x val="-2.6733590170402947E-2"/>
                  <c:y val="2.8165111382089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13-404B-B995-CB56404E2ECC}"/>
                </c:ext>
              </c:extLst>
            </c:dLbl>
            <c:dLbl>
              <c:idx val="2"/>
              <c:layout>
                <c:manualLayout>
                  <c:x val="-2.6733590170402919E-2"/>
                  <c:y val="2.3173527310744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13-404B-B995-CB56404E2ECC}"/>
                </c:ext>
              </c:extLst>
            </c:dLbl>
            <c:dLbl>
              <c:idx val="5"/>
              <c:layout>
                <c:manualLayout>
                  <c:x val="-2.3960396169323751E-2"/>
                  <c:y val="2.3173527310744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13-404B-B995-CB56404E2ECC}"/>
                </c:ext>
              </c:extLst>
            </c:dLbl>
            <c:dLbl>
              <c:idx val="6"/>
              <c:layout>
                <c:manualLayout>
                  <c:x val="-2.3960396169323751E-2"/>
                  <c:y val="2.56693193464169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13-404B-B995-CB56404E2ECC}"/>
                </c:ext>
              </c:extLst>
            </c:dLbl>
            <c:dLbl>
              <c:idx val="8"/>
              <c:layout>
                <c:manualLayout>
                  <c:x val="-2.950678417148209E-2"/>
                  <c:y val="1.9311272758953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13-404B-B995-CB56404E2ECC}"/>
                </c:ext>
              </c:extLst>
            </c:dLbl>
            <c:dLbl>
              <c:idx val="10"/>
              <c:layout>
                <c:manualLayout>
                  <c:x val="-2.6733590170402947E-2"/>
                  <c:y val="-2.67423134026980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13-404B-B995-CB56404E2ECC}"/>
                </c:ext>
              </c:extLst>
            </c:dLbl>
            <c:dLbl>
              <c:idx val="11"/>
              <c:layout>
                <c:manualLayout>
                  <c:x val="-2.6733590170402947E-2"/>
                  <c:y val="2.3173527310744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13-404B-B995-CB56404E2ECC}"/>
                </c:ext>
              </c:extLst>
            </c:dLbl>
            <c:dLbl>
              <c:idx val="12"/>
              <c:layout>
                <c:manualLayout>
                  <c:x val="-2.6733699351269027E-2"/>
                  <c:y val="2.3173527310744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13-404B-B995-CB56404E2ECC}"/>
                </c:ext>
              </c:extLst>
            </c:dLbl>
            <c:dLbl>
              <c:idx val="13"/>
              <c:layout>
                <c:manualLayout>
                  <c:x val="-2.6733590170402947E-2"/>
                  <c:y val="2.3173527310744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13-404B-B995-CB56404E2ECC}"/>
                </c:ext>
              </c:extLst>
            </c:dLbl>
            <c:dLbl>
              <c:idx val="14"/>
              <c:layout>
                <c:manualLayout>
                  <c:x val="-2.5346993169863372E-2"/>
                  <c:y val="2.06777352750726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13-404B-B995-CB56404E2ECC}"/>
                </c:ext>
              </c:extLst>
            </c:dLbl>
            <c:dLbl>
              <c:idx val="16"/>
              <c:layout>
                <c:manualLayout>
                  <c:x val="0"/>
                  <c:y val="-5.9187609866435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13-404B-B995-CB56404E2EC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Заболотское </c:v>
                </c:pt>
                <c:pt idx="9">
                  <c:v>Бершетское</c:v>
                </c:pt>
                <c:pt idx="10">
                  <c:v>Хохловское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107.14879467996674</c:v>
                </c:pt>
                <c:pt idx="1">
                  <c:v>94.592506759366543</c:v>
                </c:pt>
                <c:pt idx="2">
                  <c:v>94.407158836689035</c:v>
                </c:pt>
                <c:pt idx="3">
                  <c:v>94.172736732570243</c:v>
                </c:pt>
                <c:pt idx="4">
                  <c:v>94.089993284083278</c:v>
                </c:pt>
                <c:pt idx="5">
                  <c:v>93.953068592057761</c:v>
                </c:pt>
                <c:pt idx="6">
                  <c:v>93.88111888111888</c:v>
                </c:pt>
                <c:pt idx="7">
                  <c:v>93.7007874015748</c:v>
                </c:pt>
                <c:pt idx="8">
                  <c:v>93.506493506493499</c:v>
                </c:pt>
                <c:pt idx="9">
                  <c:v>93.486127864897455</c:v>
                </c:pt>
                <c:pt idx="10">
                  <c:v>93.458980044345893</c:v>
                </c:pt>
                <c:pt idx="11">
                  <c:v>93.44769789203302</c:v>
                </c:pt>
                <c:pt idx="12">
                  <c:v>93.445495969155274</c:v>
                </c:pt>
                <c:pt idx="13">
                  <c:v>93.444909344490938</c:v>
                </c:pt>
                <c:pt idx="14">
                  <c:v>93.219129193433261</c:v>
                </c:pt>
                <c:pt idx="15">
                  <c:v>90.697674418604649</c:v>
                </c:pt>
                <c:pt idx="16">
                  <c:v>83.708609271523187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E13-404B-B995-CB56404E2ECC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E-CE13-404B-B995-CB56404E2EC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F-CE13-404B-B995-CB56404E2EC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0-CE13-404B-B995-CB56404E2EC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1-CE13-404B-B995-CB56404E2EC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2-CE13-404B-B995-CB56404E2EC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3-CE13-404B-B995-CB56404E2ECC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4-CE13-404B-B995-CB56404E2ECC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5-CE13-404B-B995-CB56404E2ECC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6-CE13-404B-B995-CB56404E2ECC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7-CE13-404B-B995-CB56404E2ECC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8-CE13-404B-B995-CB56404E2ECC}"/>
              </c:ext>
            </c:extLst>
          </c:dPt>
          <c:dLbls>
            <c:dLbl>
              <c:idx val="0"/>
              <c:layout>
                <c:manualLayout>
                  <c:x val="-2.8542717123075441E-2"/>
                  <c:y val="2.4604972128684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E13-404B-B995-CB56404E2ECC}"/>
                </c:ext>
              </c:extLst>
            </c:dLbl>
            <c:dLbl>
              <c:idx val="1"/>
              <c:layout>
                <c:manualLayout>
                  <c:x val="-2.7386819292783124E-2"/>
                  <c:y val="-2.2850056941397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E13-404B-B995-CB56404E2ECC}"/>
                </c:ext>
              </c:extLst>
            </c:dLbl>
            <c:dLbl>
              <c:idx val="2"/>
              <c:layout>
                <c:manualLayout>
                  <c:x val="-2.5928818005759073E-2"/>
                  <c:y val="-2.7737092873924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E13-404B-B995-CB56404E2ECC}"/>
                </c:ext>
              </c:extLst>
            </c:dLbl>
            <c:dLbl>
              <c:idx val="3"/>
              <c:layout>
                <c:manualLayout>
                  <c:x val="-2.4506409681111077E-2"/>
                  <c:y val="3.47272757643854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E13-404B-B995-CB56404E2ECC}"/>
                </c:ext>
              </c:extLst>
            </c:dLbl>
            <c:dLbl>
              <c:idx val="4"/>
              <c:layout>
                <c:manualLayout>
                  <c:x val="-2.4649436615812401E-2"/>
                  <c:y val="3.2092348235701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E13-404B-B995-CB56404E2ECC}"/>
                </c:ext>
              </c:extLst>
            </c:dLbl>
            <c:dLbl>
              <c:idx val="5"/>
              <c:layout>
                <c:manualLayout>
                  <c:x val="-3.1511017332025784E-2"/>
                  <c:y val="-3.2833618122201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E13-404B-B995-CB56404E2ECC}"/>
                </c:ext>
              </c:extLst>
            </c:dLbl>
            <c:dLbl>
              <c:idx val="6"/>
              <c:layout>
                <c:manualLayout>
                  <c:x val="-2.8120187170942466E-2"/>
                  <c:y val="-3.5652290970047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E13-404B-B995-CB56404E2ECC}"/>
                </c:ext>
              </c:extLst>
            </c:dLbl>
            <c:dLbl>
              <c:idx val="8"/>
              <c:layout>
                <c:manualLayout>
                  <c:x val="-3.0598811195056641E-2"/>
                  <c:y val="-3.3869895867826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E13-404B-B995-CB56404E2ECC}"/>
                </c:ext>
              </c:extLst>
            </c:dLbl>
            <c:dLbl>
              <c:idx val="10"/>
              <c:layout>
                <c:manualLayout>
                  <c:x val="-2.9212214194517069E-2"/>
                  <c:y val="2.3830719793628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E13-404B-B995-CB56404E2ECC}"/>
                </c:ext>
              </c:extLst>
            </c:dLbl>
            <c:dLbl>
              <c:idx val="11"/>
              <c:layout>
                <c:manualLayout>
                  <c:x val="-2.6733590170402947E-2"/>
                  <c:y val="-4.06438750413918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E13-404B-B995-CB56404E2ECC}"/>
                </c:ext>
              </c:extLst>
            </c:dLbl>
            <c:dLbl>
              <c:idx val="12"/>
              <c:layout>
                <c:manualLayout>
                  <c:x val="-2.6733699351269027E-2"/>
                  <c:y val="-3.8148083005719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E13-404B-B995-CB56404E2ECC}"/>
                </c:ext>
              </c:extLst>
            </c:dLbl>
            <c:dLbl>
              <c:idx val="13"/>
              <c:layout>
                <c:manualLayout>
                  <c:x val="-2.6733590170402947E-2"/>
                  <c:y val="-2.8164914863031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E13-404B-B995-CB56404E2ECC}"/>
                </c:ext>
              </c:extLst>
            </c:dLbl>
            <c:dLbl>
              <c:idx val="14"/>
              <c:layout>
                <c:manualLayout>
                  <c:x val="-2.5052423192898351E-2"/>
                  <c:y val="-2.5669122827358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E13-404B-B995-CB56404E2ECC}"/>
                </c:ext>
              </c:extLst>
            </c:dLbl>
            <c:dLbl>
              <c:idx val="15"/>
              <c:layout>
                <c:manualLayout>
                  <c:x val="-2.5346993169863372E-2"/>
                  <c:y val="3.42298860287723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E13-404B-B995-CB56404E2ECC}"/>
                </c:ext>
              </c:extLst>
            </c:dLbl>
            <c:dLbl>
              <c:idx val="16"/>
              <c:layout>
                <c:manualLayout>
                  <c:x val="-6.6208369062771789E-3"/>
                  <c:y val="5.4196222314149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E13-404B-B995-CB56404E2EC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Заболотское </c:v>
                </c:pt>
                <c:pt idx="9">
                  <c:v>Бершетское</c:v>
                </c:pt>
                <c:pt idx="10">
                  <c:v>Хохловское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82.548831252001278</c:v>
                </c:pt>
                <c:pt idx="1">
                  <c:v>99.270368869071746</c:v>
                </c:pt>
                <c:pt idx="2">
                  <c:v>108.2051282051282</c:v>
                </c:pt>
                <c:pt idx="3">
                  <c:v>82.951420714940426</c:v>
                </c:pt>
                <c:pt idx="4">
                  <c:v>82.630492480094361</c:v>
                </c:pt>
                <c:pt idx="5">
                  <c:v>107.09876543209877</c:v>
                </c:pt>
                <c:pt idx="6">
                  <c:v>99.814126394052053</c:v>
                </c:pt>
                <c:pt idx="7">
                  <c:v>82.674772036474167</c:v>
                </c:pt>
                <c:pt idx="8">
                  <c:v>108.27067669172932</c:v>
                </c:pt>
                <c:pt idx="9">
                  <c:v>82.887700534759361</c:v>
                </c:pt>
                <c:pt idx="10">
                  <c:v>82.647058823529406</c:v>
                </c:pt>
                <c:pt idx="11">
                  <c:v>95.100143061516448</c:v>
                </c:pt>
                <c:pt idx="12">
                  <c:v>99.18154761904762</c:v>
                </c:pt>
                <c:pt idx="13">
                  <c:v>97.614277909306139</c:v>
                </c:pt>
                <c:pt idx="14">
                  <c:v>108.83333333333334</c:v>
                </c:pt>
                <c:pt idx="15">
                  <c:v>82.978723404255319</c:v>
                </c:pt>
                <c:pt idx="16">
                  <c:v>91.727140783744559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CE13-404B-B995-CB56404E2ECC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7796481188027576E-3"/>
                  <c:y val="-5.0457643756147363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E13-404B-B995-CB56404E2EC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Лобановское </c:v>
                </c:pt>
                <c:pt idx="2">
                  <c:v>Кондратовское </c:v>
                </c:pt>
                <c:pt idx="3">
                  <c:v>Юговское</c:v>
                </c:pt>
                <c:pt idx="4">
                  <c:v>Сылвенское </c:v>
                </c:pt>
                <c:pt idx="5">
                  <c:v>Пальниковское </c:v>
                </c:pt>
                <c:pt idx="6">
                  <c:v>Гамовское </c:v>
                </c:pt>
                <c:pt idx="7">
                  <c:v>Кукуштанское </c:v>
                </c:pt>
                <c:pt idx="8">
                  <c:v>Заболотское </c:v>
                </c:pt>
                <c:pt idx="9">
                  <c:v>Бершетское</c:v>
                </c:pt>
                <c:pt idx="10">
                  <c:v>Хохловское </c:v>
                </c:pt>
                <c:pt idx="11">
                  <c:v>Юго-Камское </c:v>
                </c:pt>
                <c:pt idx="12">
                  <c:v>Двуреченское 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Платошинское </c:v>
                </c:pt>
                <c:pt idx="16">
                  <c:v>Савинское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92.584352948443552</c:v>
                </c:pt>
                <c:pt idx="1">
                  <c:v>92.584352948443552</c:v>
                </c:pt>
                <c:pt idx="2">
                  <c:v>92.584352948443552</c:v>
                </c:pt>
                <c:pt idx="3">
                  <c:v>92.584352948443552</c:v>
                </c:pt>
                <c:pt idx="4">
                  <c:v>92.584352948443552</c:v>
                </c:pt>
                <c:pt idx="5">
                  <c:v>92.584352948443552</c:v>
                </c:pt>
                <c:pt idx="6">
                  <c:v>92.584352948443552</c:v>
                </c:pt>
                <c:pt idx="7">
                  <c:v>92.584352948443552</c:v>
                </c:pt>
                <c:pt idx="8">
                  <c:v>92.584352948443552</c:v>
                </c:pt>
                <c:pt idx="9">
                  <c:v>92.584352948443552</c:v>
                </c:pt>
                <c:pt idx="10">
                  <c:v>92.584352948443552</c:v>
                </c:pt>
                <c:pt idx="11">
                  <c:v>92.584352948443552</c:v>
                </c:pt>
                <c:pt idx="12">
                  <c:v>92.584352948443552</c:v>
                </c:pt>
                <c:pt idx="13">
                  <c:v>92.584352948443552</c:v>
                </c:pt>
                <c:pt idx="14">
                  <c:v>92.584352948443552</c:v>
                </c:pt>
                <c:pt idx="15">
                  <c:v>92.584352948443552</c:v>
                </c:pt>
                <c:pt idx="16">
                  <c:v>92.584352948443552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CE13-404B-B995-CB56404E2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930752"/>
        <c:axId val="63932288"/>
      </c:lineChart>
      <c:catAx>
        <c:axId val="63930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3932288"/>
        <c:crosses val="autoZero"/>
        <c:auto val="1"/>
        <c:lblAlgn val="ctr"/>
        <c:lblOffset val="100"/>
        <c:noMultiLvlLbl val="0"/>
      </c:catAx>
      <c:valAx>
        <c:axId val="63932288"/>
        <c:scaling>
          <c:orientation val="minMax"/>
          <c:max val="16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5.7251170801018523E-3"/>
              <c:y val="4.454183055537268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393075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84580052493432E-2"/>
          <c:y val="0.13873401267649929"/>
          <c:w val="0.9119808820525318"/>
          <c:h val="0.4870875772903512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4A9D-4F9F-A5BE-15DF39B69D2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4A9D-4F9F-A5BE-15DF39B69D2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4A9D-4F9F-A5BE-15DF39B69D26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4A9D-4F9F-A5BE-15DF39B69D26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4A9D-4F9F-A5BE-15DF39B69D26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4A9D-4F9F-A5BE-15DF39B69D26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4A9D-4F9F-A5BE-15DF39B69D26}"/>
              </c:ext>
            </c:extLst>
          </c:dPt>
          <c:dLbls>
            <c:dLbl>
              <c:idx val="0"/>
              <c:layout>
                <c:manualLayout>
                  <c:x val="-2.5093832020997374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9D-4F9F-A5BE-15DF39B69D26}"/>
                </c:ext>
              </c:extLst>
            </c:dLbl>
            <c:dLbl>
              <c:idx val="5"/>
              <c:layout>
                <c:manualLayout>
                  <c:x val="-2.9260498687664043E-2"/>
                  <c:y val="3.7615977915630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9D-4F9F-A5BE-15DF39B69D26}"/>
                </c:ext>
              </c:extLst>
            </c:dLbl>
            <c:dLbl>
              <c:idx val="14"/>
              <c:layout>
                <c:manualLayout>
                  <c:x val="-2.9850721784776803E-2"/>
                  <c:y val="3.2694043859083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9D-4F9F-A5BE-15DF39B69D26}"/>
                </c:ext>
              </c:extLst>
            </c:dLbl>
            <c:dLbl>
              <c:idx val="15"/>
              <c:layout>
                <c:manualLayout>
                  <c:x val="-2.8461832895887912E-2"/>
                  <c:y val="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9D-4F9F-A5BE-15DF39B69D26}"/>
                </c:ext>
              </c:extLst>
            </c:dLbl>
            <c:dLbl>
              <c:idx val="16"/>
              <c:layout>
                <c:manualLayout>
                  <c:x val="-2.7072944006999125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A9D-4F9F-A5BE-15DF39B69D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Савинское </c:v>
                </c:pt>
                <c:pt idx="2">
                  <c:v>Фроловское </c:v>
                </c:pt>
                <c:pt idx="3">
                  <c:v>Сылвенское </c:v>
                </c:pt>
                <c:pt idx="4">
                  <c:v>Гамовское </c:v>
                </c:pt>
                <c:pt idx="5">
                  <c:v>Юговское</c:v>
                </c:pt>
                <c:pt idx="6">
                  <c:v>Кондратовское </c:v>
                </c:pt>
                <c:pt idx="7">
                  <c:v>Кукуштанское </c:v>
                </c:pt>
                <c:pt idx="8">
                  <c:v>Двуреченское </c:v>
                </c:pt>
                <c:pt idx="9">
                  <c:v>Пальниковское </c:v>
                </c:pt>
                <c:pt idx="10">
                  <c:v>Платошинское </c:v>
                </c:pt>
                <c:pt idx="11">
                  <c:v>Лобановское </c:v>
                </c:pt>
                <c:pt idx="12">
                  <c:v>Бершетское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Хохловское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229.69535249912784</c:v>
                </c:pt>
                <c:pt idx="1">
                  <c:v>214.47622168225701</c:v>
                </c:pt>
                <c:pt idx="2">
                  <c:v>171.06178809573285</c:v>
                </c:pt>
                <c:pt idx="3">
                  <c:v>161.70094357236212</c:v>
                </c:pt>
                <c:pt idx="4">
                  <c:v>158.4186578909715</c:v>
                </c:pt>
                <c:pt idx="5">
                  <c:v>153.35281374376541</c:v>
                </c:pt>
                <c:pt idx="6">
                  <c:v>151.24986182069853</c:v>
                </c:pt>
                <c:pt idx="7">
                  <c:v>146.27017017899655</c:v>
                </c:pt>
                <c:pt idx="8">
                  <c:v>144.7636169358141</c:v>
                </c:pt>
                <c:pt idx="9">
                  <c:v>140.71253739461517</c:v>
                </c:pt>
                <c:pt idx="10">
                  <c:v>134.50247625427662</c:v>
                </c:pt>
                <c:pt idx="11">
                  <c:v>123.55856427614414</c:v>
                </c:pt>
                <c:pt idx="12">
                  <c:v>119.04033618249908</c:v>
                </c:pt>
                <c:pt idx="13">
                  <c:v>111.92811666019513</c:v>
                </c:pt>
                <c:pt idx="14">
                  <c:v>102.67945261230096</c:v>
                </c:pt>
                <c:pt idx="15">
                  <c:v>84.104020132928952</c:v>
                </c:pt>
                <c:pt idx="16">
                  <c:v>80.221183154333502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A9D-4F9F-A5BE-15DF39B69D26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4A9D-4F9F-A5BE-15DF39B69D2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C-4A9D-4F9F-A5BE-15DF39B69D2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D-4A9D-4F9F-A5BE-15DF39B69D2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E-4A9D-4F9F-A5BE-15DF39B69D2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F-4A9D-4F9F-A5BE-15DF39B69D26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0-4A9D-4F9F-A5BE-15DF39B69D26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1-4A9D-4F9F-A5BE-15DF39B69D26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2-4A9D-4F9F-A5BE-15DF39B69D26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3-4A9D-4F9F-A5BE-15DF39B69D26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4-4A9D-4F9F-A5BE-15DF39B69D26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5-4A9D-4F9F-A5BE-15DF39B69D26}"/>
              </c:ext>
            </c:extLst>
          </c:dPt>
          <c:dLbls>
            <c:dLbl>
              <c:idx val="0"/>
              <c:layout>
                <c:manualLayout>
                  <c:x val="-3.3722222222222223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9D-4F9F-A5BE-15DF39B69D26}"/>
                </c:ext>
              </c:extLst>
            </c:dLbl>
            <c:dLbl>
              <c:idx val="1"/>
              <c:layout>
                <c:manualLayout>
                  <c:x val="-3.4017388451443573E-2"/>
                  <c:y val="-2.531094899733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A9D-4F9F-A5BE-15DF39B69D26}"/>
                </c:ext>
              </c:extLst>
            </c:dLbl>
            <c:dLbl>
              <c:idx val="3"/>
              <c:layout>
                <c:manualLayout>
                  <c:x val="-2.261111111111111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A9D-4F9F-A5BE-15DF39B69D26}"/>
                </c:ext>
              </c:extLst>
            </c:dLbl>
            <c:dLbl>
              <c:idx val="4"/>
              <c:layout>
                <c:manualLayout>
                  <c:x val="-2.8166666666666666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A9D-4F9F-A5BE-15DF39B69D26}"/>
                </c:ext>
              </c:extLst>
            </c:dLbl>
            <c:dLbl>
              <c:idx val="5"/>
              <c:layout>
                <c:manualLayout>
                  <c:x val="-2.9555555555555557E-2"/>
                  <c:y val="-3.51548171104255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A9D-4F9F-A5BE-15DF39B69D26}"/>
                </c:ext>
              </c:extLst>
            </c:dLbl>
            <c:dLbl>
              <c:idx val="9"/>
              <c:layout>
                <c:manualLayout>
                  <c:x val="-3.7593832020997378E-2"/>
                  <c:y val="3.6213226709514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A9D-4F9F-A5BE-15DF39B69D26}"/>
                </c:ext>
              </c:extLst>
            </c:dLbl>
            <c:dLbl>
              <c:idx val="10"/>
              <c:layout>
                <c:manualLayout>
                  <c:x val="-2.6777777777777779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A9D-4F9F-A5BE-15DF39B69D26}"/>
                </c:ext>
              </c:extLst>
            </c:dLbl>
            <c:dLbl>
              <c:idx val="11"/>
              <c:layout>
                <c:manualLayout>
                  <c:x val="-2.0927165354330708E-2"/>
                  <c:y val="3.1291292652967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A9D-4F9F-A5BE-15DF39B69D26}"/>
                </c:ext>
              </c:extLst>
            </c:dLbl>
            <c:dLbl>
              <c:idx val="13"/>
              <c:layout>
                <c:manualLayout>
                  <c:x val="-3.0944444444444545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A9D-4F9F-A5BE-15DF39B69D26}"/>
                </c:ext>
              </c:extLst>
            </c:dLbl>
            <c:dLbl>
              <c:idx val="14"/>
              <c:layout>
                <c:manualLayout>
                  <c:x val="-2.2906277340332355E-2"/>
                  <c:y val="-3.2693850082151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A9D-4F9F-A5BE-15DF39B69D26}"/>
                </c:ext>
              </c:extLst>
            </c:dLbl>
            <c:dLbl>
              <c:idx val="15"/>
              <c:layout>
                <c:manualLayout>
                  <c:x val="-2.1222222222222222E-2"/>
                  <c:y val="-4.7459652251794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A9D-4F9F-A5BE-15DF39B69D26}"/>
                </c:ext>
              </c:extLst>
            </c:dLbl>
            <c:dLbl>
              <c:idx val="16"/>
              <c:layout>
                <c:manualLayout>
                  <c:x val="-4.8507217847769029E-3"/>
                  <c:y val="4.220655341955243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A9D-4F9F-A5BE-15DF39B69D2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Савинское </c:v>
                </c:pt>
                <c:pt idx="2">
                  <c:v>Фроловское </c:v>
                </c:pt>
                <c:pt idx="3">
                  <c:v>Сылвенское </c:v>
                </c:pt>
                <c:pt idx="4">
                  <c:v>Гамовское </c:v>
                </c:pt>
                <c:pt idx="5">
                  <c:v>Юговское</c:v>
                </c:pt>
                <c:pt idx="6">
                  <c:v>Кондратовское </c:v>
                </c:pt>
                <c:pt idx="7">
                  <c:v>Кукуштанское </c:v>
                </c:pt>
                <c:pt idx="8">
                  <c:v>Двуреченское </c:v>
                </c:pt>
                <c:pt idx="9">
                  <c:v>Пальниковское </c:v>
                </c:pt>
                <c:pt idx="10">
                  <c:v>Платошинское </c:v>
                </c:pt>
                <c:pt idx="11">
                  <c:v>Лобановское </c:v>
                </c:pt>
                <c:pt idx="12">
                  <c:v>Бершетское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Хохловское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81.912575655682588</c:v>
                </c:pt>
                <c:pt idx="1">
                  <c:v>182.09703368526897</c:v>
                </c:pt>
                <c:pt idx="2">
                  <c:v>102.23484626118216</c:v>
                </c:pt>
                <c:pt idx="3">
                  <c:v>81.884181818181816</c:v>
                </c:pt>
                <c:pt idx="4">
                  <c:v>106.46038461538461</c:v>
                </c:pt>
                <c:pt idx="5">
                  <c:v>177.74598540145985</c:v>
                </c:pt>
                <c:pt idx="6">
                  <c:v>108.51551724137931</c:v>
                </c:pt>
                <c:pt idx="7">
                  <c:v>103.21733333333334</c:v>
                </c:pt>
                <c:pt idx="8">
                  <c:v>106.06085714285716</c:v>
                </c:pt>
                <c:pt idx="9">
                  <c:v>103.47999999999999</c:v>
                </c:pt>
                <c:pt idx="10">
                  <c:v>43.684823995648451</c:v>
                </c:pt>
                <c:pt idx="11">
                  <c:v>107.07553165485211</c:v>
                </c:pt>
                <c:pt idx="12">
                  <c:v>87.999788672865591</c:v>
                </c:pt>
                <c:pt idx="13">
                  <c:v>102.15429833073171</c:v>
                </c:pt>
                <c:pt idx="14">
                  <c:v>103.03641347906212</c:v>
                </c:pt>
                <c:pt idx="15">
                  <c:v>95.665066572716185</c:v>
                </c:pt>
                <c:pt idx="16">
                  <c:v>95.750476190476192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4A9D-4F9F-A5BE-15DF39B69D26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9691054243219597E-2"/>
                  <c:y val="-2.2968961004911619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A9D-4F9F-A5BE-15DF39B69D2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Савинское </c:v>
                </c:pt>
                <c:pt idx="2">
                  <c:v>Фроловское </c:v>
                </c:pt>
                <c:pt idx="3">
                  <c:v>Сылвенское </c:v>
                </c:pt>
                <c:pt idx="4">
                  <c:v>Гамовское </c:v>
                </c:pt>
                <c:pt idx="5">
                  <c:v>Юговское</c:v>
                </c:pt>
                <c:pt idx="6">
                  <c:v>Кондратовское </c:v>
                </c:pt>
                <c:pt idx="7">
                  <c:v>Кукуштанское </c:v>
                </c:pt>
                <c:pt idx="8">
                  <c:v>Двуреченское </c:v>
                </c:pt>
                <c:pt idx="9">
                  <c:v>Пальниковское </c:v>
                </c:pt>
                <c:pt idx="10">
                  <c:v>Платошинское </c:v>
                </c:pt>
                <c:pt idx="11">
                  <c:v>Лобановское </c:v>
                </c:pt>
                <c:pt idx="12">
                  <c:v>Бершетское</c:v>
                </c:pt>
                <c:pt idx="13">
                  <c:v>Култаевское </c:v>
                </c:pt>
                <c:pt idx="14">
                  <c:v>Усть-Качкинское </c:v>
                </c:pt>
                <c:pt idx="15">
                  <c:v>Хохловское </c:v>
                </c:pt>
                <c:pt idx="16">
                  <c:v>Заболотское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108.56193060830144</c:v>
                </c:pt>
                <c:pt idx="1">
                  <c:v>108.56193060830144</c:v>
                </c:pt>
                <c:pt idx="2">
                  <c:v>108.56193060830144</c:v>
                </c:pt>
                <c:pt idx="3">
                  <c:v>108.56193060830144</c:v>
                </c:pt>
                <c:pt idx="4">
                  <c:v>108.56193060830144</c:v>
                </c:pt>
                <c:pt idx="5">
                  <c:v>108.56193060830144</c:v>
                </c:pt>
                <c:pt idx="6">
                  <c:v>108.56193060830144</c:v>
                </c:pt>
                <c:pt idx="7">
                  <c:v>108.56193060830144</c:v>
                </c:pt>
                <c:pt idx="8">
                  <c:v>108.56193060830144</c:v>
                </c:pt>
                <c:pt idx="9">
                  <c:v>108.56193060830144</c:v>
                </c:pt>
                <c:pt idx="10">
                  <c:v>108.56193060830144</c:v>
                </c:pt>
                <c:pt idx="11">
                  <c:v>108.56193060830144</c:v>
                </c:pt>
                <c:pt idx="12">
                  <c:v>108.56193060830144</c:v>
                </c:pt>
                <c:pt idx="13">
                  <c:v>108.56193060830144</c:v>
                </c:pt>
                <c:pt idx="14">
                  <c:v>108.56193060830144</c:v>
                </c:pt>
                <c:pt idx="15">
                  <c:v>108.56193060830144</c:v>
                </c:pt>
                <c:pt idx="16">
                  <c:v>108.56193060830144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4A9D-4F9F-A5BE-15DF39B69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031744"/>
        <c:axId val="64066304"/>
      </c:lineChart>
      <c:catAx>
        <c:axId val="64031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64066304"/>
        <c:crosses val="autoZero"/>
        <c:auto val="1"/>
        <c:lblAlgn val="ctr"/>
        <c:lblOffset val="100"/>
        <c:noMultiLvlLbl val="0"/>
      </c:catAx>
      <c:valAx>
        <c:axId val="64066304"/>
        <c:scaling>
          <c:orientation val="minMax"/>
          <c:max val="24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2.944991251093613E-3"/>
              <c:y val="8.856051450100600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4031744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476227490266233E-2"/>
          <c:y val="8.3772480304028257E-2"/>
          <c:w val="0.89960030758069609"/>
          <c:h val="0.5104667640589524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7651-4653-AC0B-9E1258187AD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7651-4653-AC0B-9E1258187AD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7651-4653-AC0B-9E1258187AD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7651-4653-AC0B-9E1258187ADB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7651-4653-AC0B-9E1258187ADB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7651-4653-AC0B-9E1258187ADB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7651-4653-AC0B-9E1258187ADB}"/>
              </c:ext>
            </c:extLst>
          </c:dPt>
          <c:dLbls>
            <c:dLbl>
              <c:idx val="0"/>
              <c:layout>
                <c:manualLayout>
                  <c:x val="-1.5239714447070563E-2"/>
                  <c:y val="-3.7166802988737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51-4653-AC0B-9E1258187ADB}"/>
                </c:ext>
              </c:extLst>
            </c:dLbl>
            <c:dLbl>
              <c:idx val="1"/>
              <c:layout>
                <c:manualLayout>
                  <c:x val="-1.5239714447070563E-2"/>
                  <c:y val="-4.4549704073559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51-4653-AC0B-9E1258187ADB}"/>
                </c:ext>
              </c:extLst>
            </c:dLbl>
            <c:dLbl>
              <c:idx val="7"/>
              <c:layout>
                <c:manualLayout>
                  <c:x val="-2.5648229390907714E-2"/>
                  <c:y val="3.1740273802928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51-4653-AC0B-9E1258187ADB}"/>
                </c:ext>
              </c:extLst>
            </c:dLbl>
            <c:dLbl>
              <c:idx val="9"/>
              <c:layout>
                <c:manualLayout>
                  <c:x val="-2.4253927977634968E-2"/>
                  <c:y val="3.66622078594760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51-4653-AC0B-9E1258187ADB}"/>
                </c:ext>
              </c:extLst>
            </c:dLbl>
            <c:dLbl>
              <c:idx val="10"/>
              <c:layout>
                <c:manualLayout>
                  <c:x val="-2.4253927977634968E-2"/>
                  <c:y val="2.681833974638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51-4653-AC0B-9E1258187ADB}"/>
                </c:ext>
              </c:extLst>
            </c:dLbl>
            <c:dLbl>
              <c:idx val="11"/>
              <c:layout>
                <c:manualLayout>
                  <c:x val="-2.285962656436227E-2"/>
                  <c:y val="2.4357372718107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51-4653-AC0B-9E1258187ADB}"/>
                </c:ext>
              </c:extLst>
            </c:dLbl>
            <c:dLbl>
              <c:idx val="13"/>
              <c:layout>
                <c:manualLayout>
                  <c:x val="-2.5648229390907558E-2"/>
                  <c:y val="3.4201240831202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51-4653-AC0B-9E1258187ADB}"/>
                </c:ext>
              </c:extLst>
            </c:dLbl>
            <c:dLbl>
              <c:idx val="14"/>
              <c:layout>
                <c:manualLayout>
                  <c:x val="-2.5648229390907662E-2"/>
                  <c:y val="2.1896405689833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51-4653-AC0B-9E1258187ADB}"/>
                </c:ext>
              </c:extLst>
            </c:dLbl>
            <c:dLbl>
              <c:idx val="15"/>
              <c:layout>
                <c:manualLayout>
                  <c:x val="-2.1465325151089575E-2"/>
                  <c:y val="-5.931550624320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51-4653-AC0B-9E1258187ADB}"/>
                </c:ext>
              </c:extLst>
            </c:dLbl>
            <c:dLbl>
              <c:idx val="16"/>
              <c:layout>
                <c:manualLayout>
                  <c:x val="-1.9292740059179862E-2"/>
                  <c:y val="2.18964056898332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51-4653-AC0B-9E1258187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Хохловское </c:v>
                </c:pt>
                <c:pt idx="2">
                  <c:v>Култаевское </c:v>
                </c:pt>
                <c:pt idx="3">
                  <c:v>Платошинское </c:v>
                </c:pt>
                <c:pt idx="4">
                  <c:v>Заболотское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Гамовское </c:v>
                </c:pt>
                <c:pt idx="12">
                  <c:v>Фроловское </c:v>
                </c:pt>
                <c:pt idx="13">
                  <c:v>Усть-Качкинское </c:v>
                </c:pt>
                <c:pt idx="14">
                  <c:v>Лобановское </c:v>
                </c:pt>
                <c:pt idx="15">
                  <c:v>Юго-Камское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143.11098887655939</c:v>
                </c:pt>
                <c:pt idx="1">
                  <c:v>124.84683187693348</c:v>
                </c:pt>
                <c:pt idx="2">
                  <c:v>110.36914539894616</c:v>
                </c:pt>
                <c:pt idx="3">
                  <c:v>107.88114229036658</c:v>
                </c:pt>
                <c:pt idx="4">
                  <c:v>107.79497025581173</c:v>
                </c:pt>
                <c:pt idx="5">
                  <c:v>107.30229155898232</c:v>
                </c:pt>
                <c:pt idx="6">
                  <c:v>100.18078751039528</c:v>
                </c:pt>
                <c:pt idx="7">
                  <c:v>99.072975970018234</c:v>
                </c:pt>
                <c:pt idx="8">
                  <c:v>98.902223441205678</c:v>
                </c:pt>
                <c:pt idx="9">
                  <c:v>98.03742233334421</c:v>
                </c:pt>
                <c:pt idx="10">
                  <c:v>94.333278173092836</c:v>
                </c:pt>
                <c:pt idx="11">
                  <c:v>93.872021457915181</c:v>
                </c:pt>
                <c:pt idx="12">
                  <c:v>93.040135009960807</c:v>
                </c:pt>
                <c:pt idx="13">
                  <c:v>92.342716943119513</c:v>
                </c:pt>
                <c:pt idx="14">
                  <c:v>84.323047305961339</c:v>
                </c:pt>
                <c:pt idx="15">
                  <c:v>82.959790772650493</c:v>
                </c:pt>
                <c:pt idx="16">
                  <c:v>27.200868189556836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651-4653-AC0B-9E1258187ADB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7651-4653-AC0B-9E1258187AD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7651-4653-AC0B-9E1258187AD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7651-4653-AC0B-9E1258187AD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7651-4653-AC0B-9E1258187A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7651-4653-AC0B-9E1258187AD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7651-4653-AC0B-9E1258187ADB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7651-4653-AC0B-9E1258187ADB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4-7651-4653-AC0B-9E1258187ADB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5-7651-4653-AC0B-9E1258187ADB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6-7651-4653-AC0B-9E1258187ADB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7-7651-4653-AC0B-9E1258187ADB}"/>
              </c:ext>
            </c:extLst>
          </c:dPt>
          <c:dLbls>
            <c:dLbl>
              <c:idx val="1"/>
              <c:layout>
                <c:manualLayout>
                  <c:x val="-2.7980225951484458E-2"/>
                  <c:y val="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651-4653-AC0B-9E1258187ADB}"/>
                </c:ext>
              </c:extLst>
            </c:dLbl>
            <c:dLbl>
              <c:idx val="3"/>
              <c:layout>
                <c:manualLayout>
                  <c:x val="-2.6882131247897571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651-4653-AC0B-9E1258187ADB}"/>
                </c:ext>
              </c:extLst>
            </c:dLbl>
            <c:dLbl>
              <c:idx val="4"/>
              <c:layout>
                <c:manualLayout>
                  <c:x val="-3.1065035487715657E-2"/>
                  <c:y val="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651-4653-AC0B-9E1258187ADB}"/>
                </c:ext>
              </c:extLst>
            </c:dLbl>
            <c:dLbl>
              <c:idx val="5"/>
              <c:layout>
                <c:manualLayout>
                  <c:x val="-2.9374527364757156E-2"/>
                  <c:y val="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651-4653-AC0B-9E1258187ADB}"/>
                </c:ext>
              </c:extLst>
            </c:dLbl>
            <c:dLbl>
              <c:idx val="6"/>
              <c:layout>
                <c:manualLayout>
                  <c:x val="-2.4093528421352178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651-4653-AC0B-9E1258187ADB}"/>
                </c:ext>
              </c:extLst>
            </c:dLbl>
            <c:dLbl>
              <c:idx val="7"/>
              <c:layout>
                <c:manualLayout>
                  <c:x val="-2.6585924538211764E-2"/>
                  <c:y val="-2.2849981969056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651-4653-AC0B-9E1258187ADB}"/>
                </c:ext>
              </c:extLst>
            </c:dLbl>
            <c:dLbl>
              <c:idx val="9"/>
              <c:layout>
                <c:manualLayout>
                  <c:x val="-2.5487829834624873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651-4653-AC0B-9E1258187ADB}"/>
                </c:ext>
              </c:extLst>
            </c:dLbl>
            <c:dLbl>
              <c:idx val="10"/>
              <c:layout>
                <c:manualLayout>
                  <c:x val="-3.076882877802985E-2"/>
                  <c:y val="-2.2849981969056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651-4653-AC0B-9E1258187ADB}"/>
                </c:ext>
              </c:extLst>
            </c:dLbl>
            <c:dLbl>
              <c:idx val="11"/>
              <c:layout>
                <c:manualLayout>
                  <c:x val="-3.076882877802985E-2"/>
                  <c:y val="-2.038901494078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651-4653-AC0B-9E1258187ADB}"/>
                </c:ext>
              </c:extLst>
            </c:dLbl>
            <c:dLbl>
              <c:idx val="12"/>
              <c:layout>
                <c:manualLayout>
                  <c:x val="-2.6882131247897571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651-4653-AC0B-9E1258187ADB}"/>
                </c:ext>
              </c:extLst>
            </c:dLbl>
            <c:dLbl>
              <c:idx val="13"/>
              <c:layout>
                <c:manualLayout>
                  <c:x val="-3.3557431604575243E-2"/>
                  <c:y val="-3.26938500821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651-4653-AC0B-9E1258187ADB}"/>
                </c:ext>
              </c:extLst>
            </c:dLbl>
            <c:dLbl>
              <c:idx val="14"/>
              <c:layout>
                <c:manualLayout>
                  <c:x val="-3.2163130191302645E-2"/>
                  <c:y val="-3.51548171104255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651-4653-AC0B-9E1258187ADB}"/>
                </c:ext>
              </c:extLst>
            </c:dLbl>
            <c:dLbl>
              <c:idx val="15"/>
              <c:layout>
                <c:manualLayout>
                  <c:x val="-2.6882131247897571E-2"/>
                  <c:y val="2.636935859641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651-4653-AC0B-9E1258187ADB}"/>
                </c:ext>
              </c:extLst>
            </c:dLbl>
            <c:dLbl>
              <c:idx val="16"/>
              <c:layout>
                <c:manualLayout>
                  <c:x val="-2.3635934067767879E-2"/>
                  <c:y val="-2.777191602560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651-4653-AC0B-9E1258187AD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Хохловское </c:v>
                </c:pt>
                <c:pt idx="2">
                  <c:v>Култаевское </c:v>
                </c:pt>
                <c:pt idx="3">
                  <c:v>Платошинское </c:v>
                </c:pt>
                <c:pt idx="4">
                  <c:v>Заболотское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Гамовское </c:v>
                </c:pt>
                <c:pt idx="12">
                  <c:v>Фроловское </c:v>
                </c:pt>
                <c:pt idx="13">
                  <c:v>Усть-Качкинское </c:v>
                </c:pt>
                <c:pt idx="14">
                  <c:v>Лобановское </c:v>
                </c:pt>
                <c:pt idx="15">
                  <c:v>Юго-Камское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82.653271881272858</c:v>
                </c:pt>
                <c:pt idx="1">
                  <c:v>102.66860795454545</c:v>
                </c:pt>
                <c:pt idx="2">
                  <c:v>98.779931745107646</c:v>
                </c:pt>
                <c:pt idx="3">
                  <c:v>69.448619886930501</c:v>
                </c:pt>
                <c:pt idx="4">
                  <c:v>103.07086810312616</c:v>
                </c:pt>
                <c:pt idx="5">
                  <c:v>102.41040702812288</c:v>
                </c:pt>
                <c:pt idx="6">
                  <c:v>73.366131472763954</c:v>
                </c:pt>
                <c:pt idx="7">
                  <c:v>103.1224402119433</c:v>
                </c:pt>
                <c:pt idx="8">
                  <c:v>73.090320064179764</c:v>
                </c:pt>
                <c:pt idx="9">
                  <c:v>99.334604718202826</c:v>
                </c:pt>
                <c:pt idx="10">
                  <c:v>108.70633104500382</c:v>
                </c:pt>
                <c:pt idx="11">
                  <c:v>108.79964912280701</c:v>
                </c:pt>
                <c:pt idx="12">
                  <c:v>91.593970539195084</c:v>
                </c:pt>
                <c:pt idx="13">
                  <c:v>101.03823785393831</c:v>
                </c:pt>
                <c:pt idx="14">
                  <c:v>113.2240118730026</c:v>
                </c:pt>
                <c:pt idx="15">
                  <c:v>66.207059187925893</c:v>
                </c:pt>
                <c:pt idx="16">
                  <c:v>107.0040342322433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7651-4653-AC0B-9E1258187ADB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5035896125203436"/>
                  <c:y val="-2.091860729419000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651-4653-AC0B-9E1258187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Сылвенское </c:v>
                </c:pt>
                <c:pt idx="1">
                  <c:v>Хохловское </c:v>
                </c:pt>
                <c:pt idx="2">
                  <c:v>Култаевское </c:v>
                </c:pt>
                <c:pt idx="3">
                  <c:v>Платошинское </c:v>
                </c:pt>
                <c:pt idx="4">
                  <c:v>Заболотское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Кукуштанское </c:v>
                </c:pt>
                <c:pt idx="8">
                  <c:v>Бершетское</c:v>
                </c:pt>
                <c:pt idx="9">
                  <c:v>Двуреченское </c:v>
                </c:pt>
                <c:pt idx="10">
                  <c:v>Пальниковское </c:v>
                </c:pt>
                <c:pt idx="11">
                  <c:v>Гамовское </c:v>
                </c:pt>
                <c:pt idx="12">
                  <c:v>Фроловское </c:v>
                </c:pt>
                <c:pt idx="13">
                  <c:v>Усть-Качкинское </c:v>
                </c:pt>
                <c:pt idx="14">
                  <c:v>Лобановское </c:v>
                </c:pt>
                <c:pt idx="15">
                  <c:v>Юго-Камское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93.810567831131735</c:v>
                </c:pt>
                <c:pt idx="1">
                  <c:v>93.810567831131735</c:v>
                </c:pt>
                <c:pt idx="2">
                  <c:v>93.810567831131735</c:v>
                </c:pt>
                <c:pt idx="3">
                  <c:v>93.810567831131735</c:v>
                </c:pt>
                <c:pt idx="4">
                  <c:v>93.810567831131735</c:v>
                </c:pt>
                <c:pt idx="5">
                  <c:v>93.810567831131735</c:v>
                </c:pt>
                <c:pt idx="6">
                  <c:v>93.810567831131735</c:v>
                </c:pt>
                <c:pt idx="7">
                  <c:v>93.810567831131735</c:v>
                </c:pt>
                <c:pt idx="8">
                  <c:v>93.810567831131735</c:v>
                </c:pt>
                <c:pt idx="9">
                  <c:v>93.810567831131735</c:v>
                </c:pt>
                <c:pt idx="10">
                  <c:v>93.810567831131735</c:v>
                </c:pt>
                <c:pt idx="11">
                  <c:v>93.810567831131735</c:v>
                </c:pt>
                <c:pt idx="12">
                  <c:v>93.810567831131735</c:v>
                </c:pt>
                <c:pt idx="13">
                  <c:v>93.810567831131735</c:v>
                </c:pt>
                <c:pt idx="14">
                  <c:v>93.810567831131735</c:v>
                </c:pt>
                <c:pt idx="15">
                  <c:v>93.810567831131735</c:v>
                </c:pt>
                <c:pt idx="16">
                  <c:v>93.810567831131735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7651-4653-AC0B-9E1258187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323072"/>
        <c:axId val="52324608"/>
      </c:lineChart>
      <c:catAx>
        <c:axId val="52323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52324608"/>
        <c:crosses val="autoZero"/>
        <c:auto val="1"/>
        <c:lblAlgn val="ctr"/>
        <c:lblOffset val="100"/>
        <c:noMultiLvlLbl val="0"/>
      </c:catAx>
      <c:valAx>
        <c:axId val="5232460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3.9040439571635471E-2"/>
              <c:y val="1.6782373017985085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2323072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5048811440124961"/>
          <c:w val="0.61593649187616317"/>
          <c:h val="0.1273631823442861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82581804793017E-2"/>
          <c:y val="6.9006678134385463E-2"/>
          <c:w val="0.92076042046421192"/>
          <c:h val="0.516209149642878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Отклонение от факта 2019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E079-40FF-94C2-32270BF4307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E079-40FF-94C2-32270BF4307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E079-40FF-94C2-32270BF4307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E079-40FF-94C2-32270BF4307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E079-40FF-94C2-32270BF43072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5-E079-40FF-94C2-32270BF43072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6-E079-40FF-94C2-32270BF43072}"/>
              </c:ext>
            </c:extLst>
          </c:dPt>
          <c:dLbls>
            <c:dLbl>
              <c:idx val="1"/>
              <c:layout>
                <c:manualLayout>
                  <c:x val="-1.8812925891867675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79-40FF-94C2-32270BF43072}"/>
                </c:ext>
              </c:extLst>
            </c:dLbl>
            <c:dLbl>
              <c:idx val="2"/>
              <c:layout>
                <c:manualLayout>
                  <c:x val="-2.313192513553269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79-40FF-94C2-32270BF43072}"/>
                </c:ext>
              </c:extLst>
            </c:dLbl>
            <c:dLbl>
              <c:idx val="10"/>
              <c:layout>
                <c:manualLayout>
                  <c:x val="-2.3437769228955477E-2"/>
                  <c:y val="2.285017574598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79-40FF-94C2-32270BF43072}"/>
                </c:ext>
              </c:extLst>
            </c:dLbl>
            <c:dLbl>
              <c:idx val="11"/>
              <c:layout>
                <c:manualLayout>
                  <c:x val="-2.7756768472620492E-2"/>
                  <c:y val="3.0233076830809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79-40FF-94C2-32270BF43072}"/>
                </c:ext>
              </c:extLst>
            </c:dLbl>
            <c:dLbl>
              <c:idx val="13"/>
              <c:layout>
                <c:manualLayout>
                  <c:x val="-3.0636101301730501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79-40FF-94C2-32270BF43072}"/>
                </c:ext>
              </c:extLst>
            </c:dLbl>
            <c:dLbl>
              <c:idx val="14"/>
              <c:layout>
                <c:manualLayout>
                  <c:x val="-2.7756768472620385E-2"/>
                  <c:y val="2.5311142774261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79-40FF-94C2-32270BF43072}"/>
                </c:ext>
              </c:extLst>
            </c:dLbl>
            <c:dLbl>
              <c:idx val="15"/>
              <c:layout>
                <c:manualLayout>
                  <c:x val="-2.3437769228955477E-2"/>
                  <c:y val="2.7772109802535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79-40FF-94C2-32270BF43072}"/>
                </c:ext>
              </c:extLst>
            </c:dLbl>
            <c:dLbl>
              <c:idx val="16"/>
              <c:layout>
                <c:manualLayout>
                  <c:x val="-1.5836330560105159E-2"/>
                  <c:y val="1.9687736226190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79-40FF-94C2-32270BF43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Двуреченское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Бершетское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Култаевское </c:v>
                </c:pt>
                <c:pt idx="8">
                  <c:v>Кукуштанское </c:v>
                </c:pt>
                <c:pt idx="9">
                  <c:v>Кондратовское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Савинское </c:v>
                </c:pt>
                <c:pt idx="13">
                  <c:v>Фроловское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262.57548845470694</c:v>
                </c:pt>
                <c:pt idx="1">
                  <c:v>184.86407451532548</c:v>
                </c:pt>
                <c:pt idx="2">
                  <c:v>181.8906001062135</c:v>
                </c:pt>
                <c:pt idx="3">
                  <c:v>154.99312735313453</c:v>
                </c:pt>
                <c:pt idx="4">
                  <c:v>151.95989294177147</c:v>
                </c:pt>
                <c:pt idx="5">
                  <c:v>151.49412495167581</c:v>
                </c:pt>
                <c:pt idx="6">
                  <c:v>135.94230988484782</c:v>
                </c:pt>
                <c:pt idx="7">
                  <c:v>133.03569470937754</c:v>
                </c:pt>
                <c:pt idx="8">
                  <c:v>131.58275674113966</c:v>
                </c:pt>
                <c:pt idx="9">
                  <c:v>115.96466671963735</c:v>
                </c:pt>
                <c:pt idx="10">
                  <c:v>96.973702267195378</c:v>
                </c:pt>
                <c:pt idx="11">
                  <c:v>95.310289685712519</c:v>
                </c:pt>
                <c:pt idx="12">
                  <c:v>90.328934977454267</c:v>
                </c:pt>
                <c:pt idx="13">
                  <c:v>84.736849121497315</c:v>
                </c:pt>
                <c:pt idx="14">
                  <c:v>80.70866141732283</c:v>
                </c:pt>
                <c:pt idx="15">
                  <c:v>53.406580822195352</c:v>
                </c:pt>
                <c:pt idx="16">
                  <c:v>41.294513765102003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079-40FF-94C2-32270BF43072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2020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C-E079-40FF-94C2-32270BF4307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D-E079-40FF-94C2-32270BF4307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E-E079-40FF-94C2-32270BF4307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F-E079-40FF-94C2-32270BF4307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0-E079-40FF-94C2-32270BF4307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1-E079-40FF-94C2-32270BF4307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2-E079-40FF-94C2-32270BF43072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13-E079-40FF-94C2-32270BF43072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4-E079-40FF-94C2-32270BF43072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5-E079-40FF-94C2-32270BF43072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6-E079-40FF-94C2-32270BF43072}"/>
              </c:ext>
            </c:extLst>
          </c:dPt>
          <c:dLbls>
            <c:dLbl>
              <c:idx val="0"/>
              <c:layout>
                <c:manualLayout>
                  <c:x val="-2.1998102814400473E-2"/>
                  <c:y val="3.375225968124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079-40FF-94C2-32270BF43072}"/>
                </c:ext>
              </c:extLst>
            </c:dLbl>
            <c:dLbl>
              <c:idx val="1"/>
              <c:layout>
                <c:manualLayout>
                  <c:x val="-2.6317102058065488E-2"/>
                  <c:y val="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079-40FF-94C2-32270BF43072}"/>
                </c:ext>
              </c:extLst>
            </c:dLbl>
            <c:dLbl>
              <c:idx val="2"/>
              <c:layout>
                <c:manualLayout>
                  <c:x val="-2.3437769228955477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079-40FF-94C2-32270BF43072}"/>
                </c:ext>
              </c:extLst>
            </c:dLbl>
            <c:dLbl>
              <c:idx val="3"/>
              <c:layout>
                <c:manualLayout>
                  <c:x val="-2.7756768472620492E-2"/>
                  <c:y val="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79-40FF-94C2-32270BF43072}"/>
                </c:ext>
              </c:extLst>
            </c:dLbl>
            <c:dLbl>
              <c:idx val="5"/>
              <c:layout>
                <c:manualLayout>
                  <c:x val="-3.0636101301730501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79-40FF-94C2-32270BF43072}"/>
                </c:ext>
              </c:extLst>
            </c:dLbl>
            <c:dLbl>
              <c:idx val="6"/>
              <c:layout>
                <c:manualLayout>
                  <c:x val="-2.7756768472620492E-2"/>
                  <c:y val="2.883032562469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079-40FF-94C2-32270BF43072}"/>
                </c:ext>
              </c:extLst>
            </c:dLbl>
            <c:dLbl>
              <c:idx val="7"/>
              <c:layout>
                <c:manualLayout>
                  <c:x val="-2.9196434887175497E-2"/>
                  <c:y val="1.8986457511598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079-40FF-94C2-32270BF43072}"/>
                </c:ext>
              </c:extLst>
            </c:dLbl>
            <c:dLbl>
              <c:idx val="8"/>
              <c:layout>
                <c:manualLayout>
                  <c:x val="-2.9196434887175497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079-40FF-94C2-32270BF43072}"/>
                </c:ext>
              </c:extLst>
            </c:dLbl>
            <c:dLbl>
              <c:idx val="10"/>
              <c:layout>
                <c:manualLayout>
                  <c:x val="-2.9196434887175497E-2"/>
                  <c:y val="-2.2849981969056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079-40FF-94C2-32270BF43072}"/>
                </c:ext>
              </c:extLst>
            </c:dLbl>
            <c:dLbl>
              <c:idx val="11"/>
              <c:layout>
                <c:manualLayout>
                  <c:x val="-2.6317102058065488E-2"/>
                  <c:y val="-2.77719160256041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079-40FF-94C2-32270BF43072}"/>
                </c:ext>
              </c:extLst>
            </c:dLbl>
            <c:dLbl>
              <c:idx val="12"/>
              <c:layout>
                <c:manualLayout>
                  <c:x val="-3.2075767716285508E-2"/>
                  <c:y val="2.3908391568145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079-40FF-94C2-32270BF43072}"/>
                </c:ext>
              </c:extLst>
            </c:dLbl>
            <c:dLbl>
              <c:idx val="13"/>
              <c:layout>
                <c:manualLayout>
                  <c:x val="-3.6700724412933407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079-40FF-94C2-32270BF43072}"/>
                </c:ext>
              </c:extLst>
            </c:dLbl>
            <c:dLbl>
              <c:idx val="14"/>
              <c:layout>
                <c:manualLayout>
                  <c:x val="-2.1487304636133948E-3"/>
                  <c:y val="-1.0545146827687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079-40FF-94C2-32270BF43072}"/>
                </c:ext>
              </c:extLst>
            </c:dLbl>
            <c:dLbl>
              <c:idx val="15"/>
              <c:layout>
                <c:manualLayout>
                  <c:x val="-3.0636101301730501E-2"/>
                  <c:y val="-3.7615784138699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079-40FF-94C2-32270BF43072}"/>
                </c:ext>
              </c:extLst>
            </c:dLbl>
            <c:dLbl>
              <c:idx val="16"/>
              <c:layout>
                <c:manualLayout>
                  <c:x val="-1.5459523381996325E-2"/>
                  <c:y val="-3.7615784138699329E-2"/>
                </c:manualLayout>
              </c:layout>
              <c:numFmt formatCode="General" sourceLinked="0"/>
              <c:spPr/>
              <c:txPr>
                <a:bodyPr rot="0" vert="horz"/>
                <a:lstStyle/>
                <a:p>
                  <a:pPr>
                    <a:defRPr sz="110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079-40FF-94C2-32270BF4307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Двуреченское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Бершетское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Култаевское </c:v>
                </c:pt>
                <c:pt idx="8">
                  <c:v>Кукуштанское </c:v>
                </c:pt>
                <c:pt idx="9">
                  <c:v>Кондратовское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Савинское </c:v>
                </c:pt>
                <c:pt idx="13">
                  <c:v>Фроловское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105.58531533461897</c:v>
                </c:pt>
                <c:pt idx="1">
                  <c:v>100.67313009179048</c:v>
                </c:pt>
                <c:pt idx="2">
                  <c:v>100</c:v>
                </c:pt>
                <c:pt idx="3">
                  <c:v>102.41171999170756</c:v>
                </c:pt>
                <c:pt idx="4">
                  <c:v>103.85669956153127</c:v>
                </c:pt>
                <c:pt idx="5">
                  <c:v>61.611543531943056</c:v>
                </c:pt>
                <c:pt idx="6">
                  <c:v>102.3</c:v>
                </c:pt>
                <c:pt idx="7">
                  <c:v>90.657975832508455</c:v>
                </c:pt>
                <c:pt idx="8">
                  <c:v>98.914291983583396</c:v>
                </c:pt>
                <c:pt idx="9">
                  <c:v>104.78412222491353</c:v>
                </c:pt>
                <c:pt idx="10">
                  <c:v>103.67799227799227</c:v>
                </c:pt>
                <c:pt idx="11">
                  <c:v>108.1790892953308</c:v>
                </c:pt>
                <c:pt idx="12">
                  <c:v>68.457280845818772</c:v>
                </c:pt>
                <c:pt idx="13">
                  <c:v>120.55169928690638</c:v>
                </c:pt>
                <c:pt idx="14">
                  <c:v>15.386278924805049</c:v>
                </c:pt>
                <c:pt idx="15">
                  <c:v>105.86543036875031</c:v>
                </c:pt>
                <c:pt idx="16">
                  <c:v>103.7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E079-40FF-94C2-32270BF43072}"/>
            </c:ext>
          </c:extLst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2020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4529911506992927"/>
                  <c:y val="2.0097768212948446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079-40FF-94C2-32270BF4307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Хохловское </c:v>
                </c:pt>
                <c:pt idx="1">
                  <c:v>Двуреченское </c:v>
                </c:pt>
                <c:pt idx="2">
                  <c:v>Пальниковское </c:v>
                </c:pt>
                <c:pt idx="3">
                  <c:v>Платошинское </c:v>
                </c:pt>
                <c:pt idx="4">
                  <c:v>Бершетское</c:v>
                </c:pt>
                <c:pt idx="5">
                  <c:v>Сылвенское </c:v>
                </c:pt>
                <c:pt idx="6">
                  <c:v>Заболотское </c:v>
                </c:pt>
                <c:pt idx="7">
                  <c:v>Култаевское </c:v>
                </c:pt>
                <c:pt idx="8">
                  <c:v>Кукуштанское </c:v>
                </c:pt>
                <c:pt idx="9">
                  <c:v>Кондратовское </c:v>
                </c:pt>
                <c:pt idx="10">
                  <c:v>Усть-Качкинское </c:v>
                </c:pt>
                <c:pt idx="11">
                  <c:v>Лобановское </c:v>
                </c:pt>
                <c:pt idx="12">
                  <c:v>Савинское </c:v>
                </c:pt>
                <c:pt idx="13">
                  <c:v>Фроловское </c:v>
                </c:pt>
                <c:pt idx="14">
                  <c:v>Юго-Камское </c:v>
                </c:pt>
                <c:pt idx="15">
                  <c:v>Гамовское </c:v>
                </c:pt>
                <c:pt idx="16">
                  <c:v>Юговское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92.570903986444449</c:v>
                </c:pt>
                <c:pt idx="1">
                  <c:v>92.570903986444449</c:v>
                </c:pt>
                <c:pt idx="2">
                  <c:v>92.570903986444449</c:v>
                </c:pt>
                <c:pt idx="3">
                  <c:v>92.570903986444449</c:v>
                </c:pt>
                <c:pt idx="4">
                  <c:v>92.570903986444449</c:v>
                </c:pt>
                <c:pt idx="5">
                  <c:v>92.570903986444449</c:v>
                </c:pt>
                <c:pt idx="6">
                  <c:v>92.570903986444449</c:v>
                </c:pt>
                <c:pt idx="7">
                  <c:v>92.570903986444449</c:v>
                </c:pt>
                <c:pt idx="8">
                  <c:v>92.570903986444449</c:v>
                </c:pt>
                <c:pt idx="9">
                  <c:v>92.570903986444449</c:v>
                </c:pt>
                <c:pt idx="10">
                  <c:v>92.570903986444449</c:v>
                </c:pt>
                <c:pt idx="11">
                  <c:v>92.570903986444449</c:v>
                </c:pt>
                <c:pt idx="12">
                  <c:v>92.570903986444449</c:v>
                </c:pt>
                <c:pt idx="13">
                  <c:v>92.570903986444449</c:v>
                </c:pt>
                <c:pt idx="14">
                  <c:v>92.570903986444449</c:v>
                </c:pt>
                <c:pt idx="15">
                  <c:v>92.570903986444449</c:v>
                </c:pt>
                <c:pt idx="16">
                  <c:v>92.570903986444449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E079-40FF-94C2-32270BF43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870656"/>
        <c:axId val="52457472"/>
      </c:lineChart>
      <c:catAx>
        <c:axId val="64870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52457472"/>
        <c:crosses val="autoZero"/>
        <c:auto val="1"/>
        <c:lblAlgn val="ctr"/>
        <c:lblOffset val="100"/>
        <c:noMultiLvlLbl val="0"/>
      </c:catAx>
      <c:valAx>
        <c:axId val="52457472"/>
        <c:scaling>
          <c:orientation val="minMax"/>
          <c:max val="3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7.1983320727750238E-3"/>
              <c:y val="4.221236400089913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4870656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2423792861761669"/>
          <c:w val="0.60397948615028441"/>
          <c:h val="0.1618167207401193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2889023312655182"/>
          <c:w val="0.91624786788396062"/>
          <c:h val="0.63587136958942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Сылвенское </c:v>
                </c:pt>
                <c:pt idx="3">
                  <c:v>Двуреченское </c:v>
                </c:pt>
                <c:pt idx="4">
                  <c:v>Кукуштанское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Усть-Качкинское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Лобановское </c:v>
                </c:pt>
                <c:pt idx="11">
                  <c:v>Заболотское </c:v>
                </c:pt>
                <c:pt idx="12">
                  <c:v>Гамовское </c:v>
                </c:pt>
                <c:pt idx="13">
                  <c:v>Бершетское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35887</c:v>
                </c:pt>
                <c:pt idx="1">
                  <c:v>5913</c:v>
                </c:pt>
                <c:pt idx="2">
                  <c:v>7609</c:v>
                </c:pt>
                <c:pt idx="3">
                  <c:v>8089</c:v>
                </c:pt>
                <c:pt idx="4">
                  <c:v>8254</c:v>
                </c:pt>
                <c:pt idx="5">
                  <c:v>6291</c:v>
                </c:pt>
                <c:pt idx="6">
                  <c:v>7541</c:v>
                </c:pt>
                <c:pt idx="7">
                  <c:v>9350</c:v>
                </c:pt>
                <c:pt idx="8">
                  <c:v>6382</c:v>
                </c:pt>
                <c:pt idx="9">
                  <c:v>6163</c:v>
                </c:pt>
                <c:pt idx="10">
                  <c:v>4535</c:v>
                </c:pt>
                <c:pt idx="11">
                  <c:v>6487</c:v>
                </c:pt>
                <c:pt idx="12">
                  <c:v>2330</c:v>
                </c:pt>
                <c:pt idx="13">
                  <c:v>1745</c:v>
                </c:pt>
                <c:pt idx="14">
                  <c:v>1585</c:v>
                </c:pt>
                <c:pt idx="15">
                  <c:v>739</c:v>
                </c:pt>
                <c:pt idx="16">
                  <c:v>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D-4EDD-8B65-35A205FBF6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rgbClr val="2FB60A"/>
            </a:solidFill>
            <a:ln>
              <a:solidFill>
                <a:srgbClr val="00FF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BF1D-4EDD-8B65-35A205FBF69E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BF1D-4EDD-8B65-35A205FBF6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1D-4EDD-8B65-35A205FBF69E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BF1D-4EDD-8B65-35A205FBF69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1D-4EDD-8B65-35A205FBF69E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F1D-4EDD-8B65-35A205FBF69E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BF1D-4EDD-8B65-35A205FBF69E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BF1D-4EDD-8B65-35A205FBF69E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BF1D-4EDD-8B65-35A205FBF69E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BF1D-4EDD-8B65-35A205FBF6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Сылвенское </c:v>
                </c:pt>
                <c:pt idx="3">
                  <c:v>Двуреченское </c:v>
                </c:pt>
                <c:pt idx="4">
                  <c:v>Кукуштанское </c:v>
                </c:pt>
                <c:pt idx="5">
                  <c:v>Кондратовское </c:v>
                </c:pt>
                <c:pt idx="6">
                  <c:v>Савинское </c:v>
                </c:pt>
                <c:pt idx="7">
                  <c:v>Усть-Качкинское </c:v>
                </c:pt>
                <c:pt idx="8">
                  <c:v>Юго-Камское </c:v>
                </c:pt>
                <c:pt idx="9">
                  <c:v>Фроловское </c:v>
                </c:pt>
                <c:pt idx="10">
                  <c:v>Лобановское </c:v>
                </c:pt>
                <c:pt idx="11">
                  <c:v>Заболотское </c:v>
                </c:pt>
                <c:pt idx="12">
                  <c:v>Гамовское </c:v>
                </c:pt>
                <c:pt idx="13">
                  <c:v>Бершетское </c:v>
                </c:pt>
                <c:pt idx="14">
                  <c:v>Хохловское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35722</c:v>
                </c:pt>
                <c:pt idx="1">
                  <c:v>17227</c:v>
                </c:pt>
                <c:pt idx="2">
                  <c:v>8509</c:v>
                </c:pt>
                <c:pt idx="3">
                  <c:v>8087</c:v>
                </c:pt>
                <c:pt idx="4">
                  <c:v>7365</c:v>
                </c:pt>
                <c:pt idx="5">
                  <c:v>6960</c:v>
                </c:pt>
                <c:pt idx="6">
                  <c:v>6912</c:v>
                </c:pt>
                <c:pt idx="7">
                  <c:v>6648</c:v>
                </c:pt>
                <c:pt idx="8">
                  <c:v>6246</c:v>
                </c:pt>
                <c:pt idx="9">
                  <c:v>5741</c:v>
                </c:pt>
                <c:pt idx="10">
                  <c:v>5460</c:v>
                </c:pt>
                <c:pt idx="11">
                  <c:v>5272</c:v>
                </c:pt>
                <c:pt idx="12">
                  <c:v>2250</c:v>
                </c:pt>
                <c:pt idx="13">
                  <c:v>2009</c:v>
                </c:pt>
                <c:pt idx="14">
                  <c:v>1394</c:v>
                </c:pt>
                <c:pt idx="15">
                  <c:v>756</c:v>
                </c:pt>
                <c:pt idx="16">
                  <c:v>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1D-4EDD-8B65-35A205FBF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22156928"/>
        <c:axId val="122158464"/>
      </c:barChart>
      <c:catAx>
        <c:axId val="122156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22158464"/>
        <c:crosses val="autoZero"/>
        <c:auto val="1"/>
        <c:lblAlgn val="ctr"/>
        <c:lblOffset val="100"/>
        <c:noMultiLvlLbl val="0"/>
      </c:catAx>
      <c:valAx>
        <c:axId val="12215846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21569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827251721134928"/>
          <c:y val="8.0195869709567158E-2"/>
          <c:w val="0.37975260813314643"/>
          <c:h val="5.1956436364951696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Сылвенское </c:v>
                </c:pt>
                <c:pt idx="5">
                  <c:v>Усть-Качкинское </c:v>
                </c:pt>
                <c:pt idx="6">
                  <c:v>Юго-Камское </c:v>
                </c:pt>
                <c:pt idx="7">
                  <c:v>Савинское </c:v>
                </c:pt>
                <c:pt idx="8">
                  <c:v>Заболотское </c:v>
                </c:pt>
                <c:pt idx="9">
                  <c:v>Фроловское </c:v>
                </c:pt>
                <c:pt idx="10">
                  <c:v>Кондратовское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Хохловское </c:v>
                </c:pt>
                <c:pt idx="14">
                  <c:v>Гамовское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32737</c:v>
                </c:pt>
                <c:pt idx="1">
                  <c:v>5539</c:v>
                </c:pt>
                <c:pt idx="2">
                  <c:v>6763</c:v>
                </c:pt>
                <c:pt idx="3">
                  <c:v>6606</c:v>
                </c:pt>
                <c:pt idx="4">
                  <c:v>5244</c:v>
                </c:pt>
                <c:pt idx="5">
                  <c:v>8103</c:v>
                </c:pt>
                <c:pt idx="6">
                  <c:v>5285</c:v>
                </c:pt>
                <c:pt idx="7">
                  <c:v>6404</c:v>
                </c:pt>
                <c:pt idx="8">
                  <c:v>6152</c:v>
                </c:pt>
                <c:pt idx="9">
                  <c:v>4982</c:v>
                </c:pt>
                <c:pt idx="10">
                  <c:v>3648</c:v>
                </c:pt>
                <c:pt idx="11">
                  <c:v>2706</c:v>
                </c:pt>
                <c:pt idx="12">
                  <c:v>1237</c:v>
                </c:pt>
                <c:pt idx="13">
                  <c:v>1282</c:v>
                </c:pt>
                <c:pt idx="14">
                  <c:v>1161</c:v>
                </c:pt>
                <c:pt idx="15">
                  <c:v>604</c:v>
                </c:pt>
                <c:pt idx="16">
                  <c:v>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95-4EEF-8CD1-74415C45B5D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rgbClr val="2FB60A"/>
            </a:solidFill>
            <a:ln>
              <a:solidFill>
                <a:srgbClr val="00FF00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4F95-4EEF-8CD1-74415C45B5D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F95-4EEF-8CD1-74415C45B5D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F95-4EEF-8CD1-74415C45B5DD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4F95-4EEF-8CD1-74415C45B5D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F95-4EEF-8CD1-74415C45B5DD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4F95-4EEF-8CD1-74415C45B5D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F95-4EEF-8CD1-74415C45B5D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F95-4EEF-8CD1-74415C45B5DD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4F95-4EEF-8CD1-74415C45B5DD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4F95-4EEF-8CD1-74415C45B5DD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4F95-4EEF-8CD1-74415C45B5DD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4F95-4EEF-8CD1-74415C45B5D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4F95-4EEF-8CD1-74415C45B5DD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00FF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4F95-4EEF-8CD1-74415C45B5DD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4F95-4EEF-8CD1-74415C45B5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Юговское</c:v>
                </c:pt>
                <c:pt idx="2">
                  <c:v>Двуреченское </c:v>
                </c:pt>
                <c:pt idx="3">
                  <c:v>Кукуштанское </c:v>
                </c:pt>
                <c:pt idx="4">
                  <c:v>Сылвенское </c:v>
                </c:pt>
                <c:pt idx="5">
                  <c:v>Усть-Качкинское </c:v>
                </c:pt>
                <c:pt idx="6">
                  <c:v>Юго-Камское </c:v>
                </c:pt>
                <c:pt idx="7">
                  <c:v>Савинское </c:v>
                </c:pt>
                <c:pt idx="8">
                  <c:v>Заболотское </c:v>
                </c:pt>
                <c:pt idx="9">
                  <c:v>Фроловское </c:v>
                </c:pt>
                <c:pt idx="10">
                  <c:v>Кондратовское </c:v>
                </c:pt>
                <c:pt idx="11">
                  <c:v>Лобановское </c:v>
                </c:pt>
                <c:pt idx="12">
                  <c:v>Бершетское </c:v>
                </c:pt>
                <c:pt idx="13">
                  <c:v>Хохловское </c:v>
                </c:pt>
                <c:pt idx="14">
                  <c:v>Гамовское </c:v>
                </c:pt>
                <c:pt idx="15">
                  <c:v>Платошинское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32615</c:v>
                </c:pt>
                <c:pt idx="1">
                  <c:v>16867</c:v>
                </c:pt>
                <c:pt idx="2">
                  <c:v>6218</c:v>
                </c:pt>
                <c:pt idx="3">
                  <c:v>5833</c:v>
                </c:pt>
                <c:pt idx="4">
                  <c:v>5618</c:v>
                </c:pt>
                <c:pt idx="5">
                  <c:v>5456</c:v>
                </c:pt>
                <c:pt idx="6">
                  <c:v>5416</c:v>
                </c:pt>
                <c:pt idx="7">
                  <c:v>4969</c:v>
                </c:pt>
                <c:pt idx="8">
                  <c:v>4965</c:v>
                </c:pt>
                <c:pt idx="9">
                  <c:v>4121</c:v>
                </c:pt>
                <c:pt idx="10">
                  <c:v>3710</c:v>
                </c:pt>
                <c:pt idx="11">
                  <c:v>3119</c:v>
                </c:pt>
                <c:pt idx="12">
                  <c:v>1338</c:v>
                </c:pt>
                <c:pt idx="13">
                  <c:v>1132</c:v>
                </c:pt>
                <c:pt idx="14">
                  <c:v>863</c:v>
                </c:pt>
                <c:pt idx="15">
                  <c:v>642</c:v>
                </c:pt>
                <c:pt idx="16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4F95-4EEF-8CD1-74415C45B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7265024"/>
        <c:axId val="167266560"/>
      </c:barChart>
      <c:catAx>
        <c:axId val="16726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i="0" baseline="0">
                <a:latin typeface="Calibri" panose="020F0502020204030204" pitchFamily="34" charset="0"/>
              </a:defRPr>
            </a:pPr>
            <a:endParaRPr lang="ru-RU"/>
          </a:p>
        </c:txPr>
        <c:crossAx val="167266560"/>
        <c:crosses val="autoZero"/>
        <c:auto val="1"/>
        <c:lblAlgn val="ctr"/>
        <c:lblOffset val="100"/>
        <c:noMultiLvlLbl val="0"/>
      </c:catAx>
      <c:valAx>
        <c:axId val="16726656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7265024"/>
        <c:crosses val="autoZero"/>
        <c:crossBetween val="between"/>
        <c:majorUnit val="5000"/>
        <c:minorUnit val="1000"/>
      </c:valAx>
    </c:plotArea>
    <c:legend>
      <c:legendPos val="b"/>
      <c:layout>
        <c:manualLayout>
          <c:xMode val="edge"/>
          <c:yMode val="edge"/>
          <c:x val="0.52262685418466048"/>
          <c:y val="0.10149629839108786"/>
          <c:w val="0.37975260813314643"/>
          <c:h val="5.077560826574825E-2"/>
        </c:manualLayout>
      </c:layout>
      <c:overlay val="0"/>
      <c:txPr>
        <a:bodyPr/>
        <a:lstStyle/>
        <a:p>
          <a:pPr>
            <a:defRPr sz="16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68FBA-14B9-4127-BE0E-D938A5279408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52467-BA99-4BB5-8AF3-80FED26BCA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6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/>
              <a:t>	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5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4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8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2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5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2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1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58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9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27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9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51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65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1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3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57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95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3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1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2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3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7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8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4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8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8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8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5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3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3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3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2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13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F14124"/>
                </a:solidFill>
              </a:rPr>
              <a:t>Исполнение бюджетов сельских поселений Пермского муниципального района </a:t>
            </a:r>
          </a:p>
          <a:p>
            <a:pPr algn="ctr"/>
            <a:r>
              <a:rPr lang="ru-RU" altLang="ru-RU" sz="4000" b="1" dirty="0">
                <a:solidFill>
                  <a:srgbClr val="F14124"/>
                </a:solidFill>
              </a:rPr>
              <a:t>за 2020 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18880" y="5517230"/>
            <a:ext cx="4824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solidFill>
                  <a:prstClr val="black"/>
                </a:solidFill>
              </a:rPr>
              <a:t>Докладчик:   Заместитель главы администрации муниципального района по экономическому развитию, начальник ФЭУ   </a:t>
            </a:r>
          </a:p>
          <a:p>
            <a:r>
              <a:rPr lang="ru-RU" altLang="ru-RU" sz="1600" dirty="0">
                <a:solidFill>
                  <a:prstClr val="black"/>
                </a:solidFill>
              </a:rPr>
              <a:t>Гладких 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56981" cy="12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43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4704709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3"/>
          <p:cNvSpPr txBox="1">
            <a:spLocks/>
          </p:cNvSpPr>
          <p:nvPr/>
        </p:nvSpPr>
        <p:spPr>
          <a:xfrm>
            <a:off x="179512" y="31965"/>
            <a:ext cx="8784976" cy="28803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ru-RU" sz="24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</a:p>
        </p:txBody>
      </p:sp>
    </p:spTree>
    <p:extLst>
      <p:ext uri="{BB962C8B-B14F-4D97-AF65-F5344CB8AC3E}">
        <p14:creationId xmlns:p14="http://schemas.microsoft.com/office/powerpoint/2010/main" val="3790985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недоимки  по налогу на имущество физических лиц 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32535941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0853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расходов бюджетов поселений за 2020 год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95828949"/>
              </p:ext>
            </p:extLst>
          </p:nvPr>
        </p:nvGraphicFramePr>
        <p:xfrm>
          <a:off x="35496" y="685314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6494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5800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сельских поселений по налогам и страховым взносам на 1 января 2021 года, руб.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985484"/>
              </p:ext>
            </p:extLst>
          </p:nvPr>
        </p:nvGraphicFramePr>
        <p:xfrm>
          <a:off x="467544" y="2060848"/>
          <a:ext cx="8295321" cy="219750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2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3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7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№ п/п</a:t>
                      </a: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Наименование</a:t>
                      </a:r>
                      <a:r>
                        <a:rPr lang="ru-RU" sz="1600" baseline="0" dirty="0"/>
                        <a:t> поселения</a:t>
                      </a:r>
                      <a:endParaRPr lang="ru-RU" sz="1600" dirty="0"/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Сумма</a:t>
                      </a:r>
                      <a:r>
                        <a:rPr lang="ru-RU" sz="1600" baseline="0" dirty="0"/>
                        <a:t> задолженности, всего</a:t>
                      </a:r>
                      <a:endParaRPr lang="ru-RU" sz="1600" dirty="0"/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 том числе 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по</a:t>
                      </a:r>
                      <a:r>
                        <a:rPr lang="ru-RU" sz="1600" b="1" baseline="0" dirty="0"/>
                        <a:t> налогам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по страховым взносам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9802" marR="79802" marT="41468" marB="41468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>
                          <a:latin typeface="+mn-lt"/>
                        </a:rPr>
                        <a:t>1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Кондратовское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13,00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13,00</a:t>
                      </a: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06">
                <a:tc>
                  <a:txBody>
                    <a:bodyPr/>
                    <a:lstStyle/>
                    <a:p>
                      <a:r>
                        <a:rPr lang="ru-RU" sz="1600" b="0" dirty="0">
                          <a:latin typeface="+mn-lt"/>
                        </a:rPr>
                        <a:t>2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Савинское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38 548,46</a:t>
                      </a: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38 545,81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2,65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79802" marR="79802" marT="41468" marB="4146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06">
                <a:tc>
                  <a:txBody>
                    <a:bodyPr/>
                    <a:lstStyle/>
                    <a:p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ИТОГО</a:t>
                      </a:r>
                      <a:endParaRPr lang="ru-RU" sz="1600" b="1" dirty="0">
                        <a:latin typeface="Book Antiqua" pitchFamily="18" charset="0"/>
                      </a:endParaRP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+mn-lt"/>
                        </a:rPr>
                        <a:t>38 561,46</a:t>
                      </a: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+mn-lt"/>
                        </a:rPr>
                        <a:t>38 558,81</a:t>
                      </a:r>
                    </a:p>
                  </a:txBody>
                  <a:tcPr marL="79802" marR="79802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+mn-lt"/>
                        </a:rPr>
                        <a:t>2,65</a:t>
                      </a:r>
                    </a:p>
                  </a:txBody>
                  <a:tcPr marL="79802" marR="79802" marT="41468" marB="4146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766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0618"/>
            <a:ext cx="86409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содержание ОМС за 2020 год, тыс. руб. </a:t>
            </a:r>
            <a:b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964083"/>
              </p:ext>
            </p:extLst>
          </p:nvPr>
        </p:nvGraphicFramePr>
        <p:xfrm>
          <a:off x="251520" y="836706"/>
          <a:ext cx="8784977" cy="5912621"/>
        </p:xfrm>
        <a:graphic>
          <a:graphicData uri="http://schemas.openxmlformats.org/drawingml/2006/table">
            <a:tbl>
              <a:tblPr/>
              <a:tblGrid>
                <a:gridCol w="70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7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3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74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Поселения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(с учетом п.2.6.2 Порядка и п.4.2. Методики)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содержание ОМС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норматива                                ("-" превышение)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2 909,2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2 788,2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11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4 991,6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4 967,9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7 156,0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6 866,6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289,4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3 026,5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2 849,0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7 063,7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10 410,4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-3 346,7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6 357,7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6 139,4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218,3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8 162,4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7 666,0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8 114,6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8 012,7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3 100,0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3 095,1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2 695,2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2 609,6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7 487,7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12 548,2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-5 060,5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7 149,1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7 308,9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-159,8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6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6 895,7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7 737,2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-841,5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4 323,5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3 854,6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2 656,2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2 655,7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2 398,0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3 150,1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-752,1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6 355,6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5 368,5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987,1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57003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6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содержание ОМС на 2021 год, тыс. руб. </a:t>
            </a:r>
            <a:br>
              <a:rPr lang="ru-RU" sz="2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89884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254903"/>
              </p:ext>
            </p:extLst>
          </p:nvPr>
        </p:nvGraphicFramePr>
        <p:xfrm>
          <a:off x="251520" y="836706"/>
          <a:ext cx="8784977" cy="5912621"/>
        </p:xfrm>
        <a:graphic>
          <a:graphicData uri="http://schemas.openxmlformats.org/drawingml/2006/table">
            <a:tbl>
              <a:tblPr/>
              <a:tblGrid>
                <a:gridCol w="70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7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3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74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Поселения 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(с учетом п.2.6.2 Порядка и п.4.2. Методики)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содержание ОМС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норматива                                ("-" превышение)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2 825,0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2 357,0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11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4 944,0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4 505,8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438,2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6 045,7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5 798,8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2 056,6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7 063,7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7 163,7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-100,0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6 357,7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6 167,1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7 064,1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6 715,7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348,4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5 649,1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5 435,5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1 900,8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218,3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4 945,8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10 591,8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-5 646,0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5 651,0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5 540,4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69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4 237,0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4 023,9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4 236,4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3 701,1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2 118,2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2 064,1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54,1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2 119,4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1 943,6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175,8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82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6 355,6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4 855,3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1500,3</a:t>
                      </a:r>
                    </a:p>
                  </a:txBody>
                  <a:tcPr marL="9525" marR="9525" marT="9525" marB="0"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21748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34052432"/>
              </p:ext>
            </p:extLst>
          </p:nvPr>
        </p:nvGraphicFramePr>
        <p:xfrm>
          <a:off x="251520" y="620688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Доля расходов на содержание ОМСУ в общем объеме расходов</a:t>
            </a:r>
          </a:p>
        </p:txBody>
      </p:sp>
    </p:spTree>
    <p:extLst>
      <p:ext uri="{BB962C8B-B14F-4D97-AF65-F5344CB8AC3E}">
        <p14:creationId xmlns:p14="http://schemas.microsoft.com/office/powerpoint/2010/main" val="1396078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редней заработной платы работников учреждения культуры сельский поселений по состоянию на 01.01.2020 и 01.01.2021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09903963"/>
              </p:ext>
            </p:extLst>
          </p:nvPr>
        </p:nvGraphicFramePr>
        <p:xfrm>
          <a:off x="107504" y="548681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8527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об остатках средств сельских поселений</a:t>
            </a:r>
            <a:b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01.01.2021 (</a:t>
            </a:r>
            <a:r>
              <a:rPr lang="ru-RU" sz="24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3389617"/>
              </p:ext>
            </p:extLst>
          </p:nvPr>
        </p:nvGraphicFramePr>
        <p:xfrm>
          <a:off x="251520" y="1052736"/>
          <a:ext cx="8568954" cy="5292260"/>
        </p:xfrm>
        <a:graphic>
          <a:graphicData uri="http://schemas.openxmlformats.org/drawingml/2006/table">
            <a:tbl>
              <a:tblPr/>
              <a:tblGrid>
                <a:gridCol w="187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6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Остатки на 01.01.21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Целевые средства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Дефицит на 01.01.21 (согласно </a:t>
                      </a:r>
                      <a:r>
                        <a:rPr lang="ru-RU" sz="1200" b="1" i="0" u="none" strike="noStrike" dirty="0" err="1">
                          <a:effectLst/>
                          <a:latin typeface="Times New Roman"/>
                        </a:rPr>
                        <a:t>утв.решению</a:t>
                      </a:r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 о бюджете)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Профицит на 01.01.21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Свободные остатки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Бершетское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455,29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455,29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9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Гамовское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3 733,52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3 733,52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Двуреченское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350,12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1 738,43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-1 388,31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Заболотское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3 249,99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175,55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3 073,64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Кондратовское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29 207,87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29 213,79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-5,92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Кукуштанское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1 070,42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235,00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1 054,96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-219,55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Култаевское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5 508,65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320,00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4 500,00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5 188,65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3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Лобановское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baseline="0" dirty="0">
                          <a:effectLst/>
                          <a:latin typeface="Times New Roman"/>
                        </a:rPr>
                        <a:t> с/п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9 889,40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4 947,12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4 942,28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4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Пальниковское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2 553,19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5,10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627,83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1 920,26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Платошинское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318,66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1 573,60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-1 254,94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Савинское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27 189,66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9,92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21 069,23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6 110,51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Сылвенское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349,89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1 432,35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-1 082,46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Усть-Качкинское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20 721,90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4 964,75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15 757,15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Фроловское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436,91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166,81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270,10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2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Хохловское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2 678,35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822,03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1 856,32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8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Юго-Камское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3 299,51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1 319,49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515,80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1 464,21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4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effectLst/>
                          <a:latin typeface="Times New Roman"/>
                        </a:rPr>
                        <a:t>Юговское</a:t>
                      </a:r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 с/п</a:t>
                      </a:r>
                    </a:p>
                  </a:txBody>
                  <a:tcPr marL="2244" marR="2244" marT="224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5 288,07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3 000,00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2 288,07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3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2244" marR="2244" marT="2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         116 301,36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        5 063,07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           68 129,48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    8 700,00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   43 108,81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112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Субсидии бюджетам сельских поселений (</a:t>
            </a:r>
            <a:r>
              <a:rPr lang="ru-RU" sz="24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3396685"/>
              </p:ext>
            </p:extLst>
          </p:nvPr>
        </p:nvGraphicFramePr>
        <p:xfrm>
          <a:off x="755576" y="836712"/>
          <a:ext cx="7848873" cy="50685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607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поселения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субсидий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субсидий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Бершетское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077,0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1 399,6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3 403,5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12 053,1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6 742,7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2 409,0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12 917,5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4 567,4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9 434,6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3 051,2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7 481,5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249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54 646,6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20 890,5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89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435"/>
            <a:ext cx="8784976" cy="97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бюджетов поселений 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состоянию за 2020 год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74325269"/>
              </p:ext>
            </p:extLst>
          </p:nvPr>
        </p:nvGraphicFramePr>
        <p:xfrm>
          <a:off x="35496" y="665313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5259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0" y="1835696"/>
            <a:ext cx="8929072" cy="4617640"/>
          </a:xfrm>
        </p:spPr>
        <p:txBody>
          <a:bodyPr>
            <a:normAutofit/>
          </a:bodyPr>
          <a:lstStyle/>
          <a:p>
            <a:pPr indent="576263" algn="just">
              <a:spcAft>
                <a:spcPts val="0"/>
              </a:spcAft>
              <a:buNone/>
            </a:pPr>
            <a:r>
              <a:rPr lang="ru-RU" u="sng" dirty="0">
                <a:latin typeface="Times New Roman"/>
                <a:ea typeface="Times New Roman"/>
              </a:rPr>
              <a:t>- подпункт 1.5.3. пункта 1.5. раздела I изложить в следующей редакции: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alibri"/>
              </a:rPr>
              <a:t>«1.5.3.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Calibri"/>
              </a:rPr>
              <a:t>мероприятия по переселению граждан из аварийного жилищного фонда в рамках реализации мероприятий федеральных и (или) региональных программ, </a:t>
            </a:r>
            <a:r>
              <a:rPr lang="ru-RU" b="1" dirty="0">
                <a:latin typeface="Times New Roman"/>
                <a:ea typeface="Calibri"/>
              </a:rPr>
              <a:t>в том числе мероприятия по сносу этих домов</a:t>
            </a:r>
            <a:r>
              <a:rPr lang="ru-RU" dirty="0">
                <a:latin typeface="Times New Roman"/>
                <a:ea typeface="Calibri"/>
              </a:rPr>
              <a:t>;».</a:t>
            </a:r>
            <a:endParaRPr lang="ru-RU" dirty="0">
              <a:latin typeface="Times New Roman"/>
              <a:ea typeface="Times New Roman"/>
            </a:endParaRPr>
          </a:p>
          <a:p>
            <a:pPr indent="576263" algn="just">
              <a:spcAft>
                <a:spcPts val="0"/>
              </a:spcAft>
              <a:buNone/>
            </a:pPr>
            <a:r>
              <a:rPr lang="ru-RU" u="sng" dirty="0">
                <a:latin typeface="Times New Roman"/>
                <a:ea typeface="Times New Roman"/>
              </a:rPr>
              <a:t>- дополнить пункт 1.5. раздела I подпунктом 1.5.14 следующего </a:t>
            </a:r>
            <a:r>
              <a:rPr lang="ru-RU" dirty="0">
                <a:latin typeface="Times New Roman"/>
                <a:ea typeface="Times New Roman"/>
              </a:rPr>
              <a:t>содержания: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«1.5.14. </a:t>
            </a:r>
            <a:r>
              <a:rPr lang="ru-RU" b="1" dirty="0">
                <a:latin typeface="Times New Roman"/>
                <a:ea typeface="Times New Roman"/>
              </a:rPr>
              <a:t>мероприятия по разработке программ комплексного развития социальной инфраструктуры, систем коммунальной, транспортной инфраструктуры поселений, а также схем водоснабжения, водоотведения, теплоснабжения, газоснабжения, комплексных схем организации дорожного движения</a:t>
            </a:r>
            <a:r>
              <a:rPr lang="ru-RU" dirty="0">
                <a:latin typeface="Times New Roman"/>
                <a:ea typeface="Times New Roman"/>
              </a:rPr>
              <a:t>.».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u="sng" dirty="0">
                <a:latin typeface="Times New Roman"/>
                <a:ea typeface="Times New Roman"/>
              </a:rPr>
              <a:t>- подпункт 1.6.6. пункта 1.6. раздела I изложить в следующей редакции:</a:t>
            </a:r>
          </a:p>
          <a:p>
            <a:pPr indent="576263" algn="just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«1.6.6. объекты, указанные в пункте 1.5 раздела 1 настоящего Порядка, </a:t>
            </a:r>
            <a:r>
              <a:rPr lang="ru-RU" b="1" dirty="0">
                <a:latin typeface="Times New Roman"/>
                <a:ea typeface="Times New Roman"/>
              </a:rPr>
              <a:t>в течение срока действия Соглашения о предоставлении субсидии могут являться объектами концессионного соглашения, если мероприятия (работы) не предусмотрены в перечне обязательств концессионного соглашения</a:t>
            </a:r>
            <a:r>
              <a:rPr lang="ru-RU" dirty="0">
                <a:latin typeface="Times New Roman"/>
                <a:ea typeface="Times New Roman"/>
              </a:rPr>
              <a:t>.».</a:t>
            </a:r>
          </a:p>
          <a:p>
            <a:pPr indent="0" algn="just">
              <a:spcAft>
                <a:spcPts val="0"/>
              </a:spcAft>
              <a:buNone/>
            </a:pP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144096" y="111516"/>
            <a:ext cx="8784976" cy="173330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Изменения в Порядок предоставления субсидий из бюджета Пермского муниципального района бюджетам поселений Пермского муниципального района в целях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расходных обязательств, возникающих при выполнении полномочий органов местного самоуправления сельских поселений по решению вопросов местного значения, утвержденный решением Земского Собрания от 26.12.2019 № 20 (проект):</a:t>
            </a:r>
          </a:p>
        </p:txBody>
      </p:sp>
    </p:spTree>
    <p:extLst>
      <p:ext uri="{BB962C8B-B14F-4D97-AF65-F5344CB8AC3E}">
        <p14:creationId xmlns:p14="http://schemas.microsoft.com/office/powerpoint/2010/main" val="66102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3"/>
            <a:ext cx="8856984" cy="10657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налоговым и неналоговым доходам бюджетов поселений за 2020 год 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25574219"/>
              </p:ext>
            </p:extLst>
          </p:nvPr>
        </p:nvGraphicFramePr>
        <p:xfrm>
          <a:off x="35496" y="665313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866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74239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налога на доходы физических лиц бюджетов поселений за 2020 год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86288751"/>
              </p:ext>
            </p:extLst>
          </p:nvPr>
        </p:nvGraphicFramePr>
        <p:xfrm>
          <a:off x="-37784" y="628096"/>
          <a:ext cx="9119623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0787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подакцизных товаров (продукции) бюджетов поселений за 2020 год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07438316"/>
              </p:ext>
            </p:extLst>
          </p:nvPr>
        </p:nvGraphicFramePr>
        <p:xfrm>
          <a:off x="-31652" y="663893"/>
          <a:ext cx="9159114" cy="610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400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налога на имущество физических лиц бюджетов поселений за 2020 год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06941893"/>
              </p:ext>
            </p:extLst>
          </p:nvPr>
        </p:nvGraphicFramePr>
        <p:xfrm>
          <a:off x="-34529" y="491074"/>
          <a:ext cx="914400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5169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16633"/>
            <a:ext cx="9108504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доходам от земельного налога бюджетов поселений за 2020 год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8966168"/>
              </p:ext>
            </p:extLst>
          </p:nvPr>
        </p:nvGraphicFramePr>
        <p:xfrm>
          <a:off x="35496" y="665313"/>
          <a:ext cx="910850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6855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9026"/>
            <a:ext cx="9144000" cy="12097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исполнения планов по неналоговым доходам бюджетов поселений за 2020 год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35894235"/>
              </p:ext>
            </p:extLst>
          </p:nvPr>
        </p:nvGraphicFramePr>
        <p:xfrm>
          <a:off x="179512" y="577484"/>
          <a:ext cx="882148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783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Общий анализ недоимки  по налогу на имущество и земельному налогу в разрезе сельских поселений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62822370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0325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1297</Words>
  <Application>Microsoft Office PowerPoint</Application>
  <PresentationFormat>Экран (4:3)</PresentationFormat>
  <Paragraphs>558</Paragraphs>
  <Slides>20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Book Antiqua</vt:lpstr>
      <vt:lpstr>Calibri</vt:lpstr>
      <vt:lpstr>Georgia</vt:lpstr>
      <vt:lpstr>Times New Roman</vt:lpstr>
      <vt:lpstr>Trebuchet MS</vt:lpstr>
      <vt:lpstr>Тема Office</vt:lpstr>
      <vt:lpstr>3_Воздушный поток</vt:lpstr>
      <vt:lpstr>4_Воздушный поток</vt:lpstr>
      <vt:lpstr>Презентация PowerPoint</vt:lpstr>
      <vt:lpstr>Анализ исполнения планов по доходам бюджетов поселений   по состоянию за 2020 год  </vt:lpstr>
      <vt:lpstr>Анализ исполнения планов по налоговым и неналоговым доходам бюджетов поселений за 2020 год  (без учета доходов от платных услуг)  </vt:lpstr>
      <vt:lpstr>Анализ исполнения планов по доходам от налога на доходы физических лиц бюджетов поселений за 2020 год </vt:lpstr>
      <vt:lpstr>Анализ исполнения планов по доходам от подакцизных товаров (продукции) бюджетов поселений за 2020 год</vt:lpstr>
      <vt:lpstr>Анализ исполнения планов по доходам от налога на имущество физических лиц бюджетов поселений за 2020 год </vt:lpstr>
      <vt:lpstr>Анализ исполнения планов по доходам от земельного налога бюджетов поселений за 2020 год </vt:lpstr>
      <vt:lpstr>Анализ исполнения планов по неналоговым доходам бюджетов поселений за 2020 год  </vt:lpstr>
      <vt:lpstr>Общий анализ недоимки  по налогу на имущество и земельному налогу в разрезе сельских поселений</vt:lpstr>
      <vt:lpstr>Презентация PowerPoint</vt:lpstr>
      <vt:lpstr>Анализ недоимки  по налогу на имущество физических лиц  в разрезе сельских поселений</vt:lpstr>
      <vt:lpstr>Анализ исполнения расходов бюджетов поселений за 2020 год  </vt:lpstr>
      <vt:lpstr>Задолженность сельских поселений по налогам и страховым взносам на 1 января 2021 года, руб. </vt:lpstr>
      <vt:lpstr>Расходы на содержание ОМС за 2020 год, тыс. руб.    </vt:lpstr>
      <vt:lpstr>Расходы на содержание ОМС на 2021 год, тыс. руб.    </vt:lpstr>
      <vt:lpstr>Доля расходов на содержание ОМСУ в общем объеме расходов</vt:lpstr>
      <vt:lpstr>Анализ средней заработной платы работников учреждения культуры сельский поселений по состоянию на 01.01.2020 и 01.01.2021</vt:lpstr>
      <vt:lpstr>Информация об остатках средств сельских поселений  на 01.01.2021 (тыс.руб.)</vt:lpstr>
      <vt:lpstr>Субсидии бюджетам сельских поселений (тыс.руб.)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имущественным налогам по состоянию на 01.08.2020, тыс. руб.</dc:title>
  <dc:creator>feu21-01</dc:creator>
  <cp:lastModifiedBy>feu16-01</cp:lastModifiedBy>
  <cp:revision>77</cp:revision>
  <cp:lastPrinted>2021-02-01T09:36:28Z</cp:lastPrinted>
  <dcterms:created xsi:type="dcterms:W3CDTF">2020-08-21T09:03:44Z</dcterms:created>
  <dcterms:modified xsi:type="dcterms:W3CDTF">2021-02-01T11:54:07Z</dcterms:modified>
</cp:coreProperties>
</file>